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8421A959-F041-4C91-B8AB-8CF6A6D38F3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insideV>
        </a:tcBdr>
        <a:fill>
          <a:solidFill>
            <a:srgbClr val="deecec"/>
          </a:solidFill>
        </a:fill>
      </a:tcStyle>
    </a:wholeTbl>
    <a:band1H>
      <a:tcTxStyle b="off" i="off"/>
      <a:tcStyle>
        <a:tcBdr/>
        <a:fill>
          <a:solidFill>
            <a:srgbClr val="bed9d9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bed9d9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hyperlink" Target="https://github.com/Kazuhito00/hand-gesture-recognition-using-mediapipe" TargetMode="External"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hyperlink" Target="https://github.com/Kazuhito00/hand-gesture-recognition-using-mediapipe" TargetMode="External"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발표를 맡은 OOO입니다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 조는 open CV를 활용하여 수화를 모르는 사람과 소통할 수 있는 모션인식 프로그램을 만들었습니다.</a:t>
            </a:r>
            <a:endParaRPr/>
          </a:p>
        </p:txBody>
      </p:sp>
      <p:sp>
        <p:nvSpPr>
          <p:cNvPr id="144" name="Google Shape;14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highlight>
                  <a:schemeClr val="lt1"/>
                </a:highlight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2"/>
              </a:rPr>
              <a:t>https://github.com/Kazuhito00/hand-gesture-recognition-using-mediapipe</a:t>
            </a:r>
            <a:endParaRPr sz="10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highlight>
                  <a:schemeClr val="lt1"/>
                </a:highlight>
              </a:rPr>
              <a:t>다음은 학습에 쓰인 딥러닝 모델입니다.</a:t>
            </a:r>
            <a:endParaRPr sz="1000">
              <a:highlight>
                <a:schemeClr val="lt1"/>
              </a:highlight>
            </a:endParaRPr>
          </a:p>
        </p:txBody>
      </p:sp>
      <p:sp>
        <p:nvSpPr>
          <p:cNvPr id="307" name="Google Shape;30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confusion matrix를 나타낸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모션이 비슷한 수화가 서로 영향을 주고있음을 알 수 있습니다?</a:t>
            </a:r>
            <a:endParaRPr/>
          </a:p>
        </p:txBody>
      </p:sp>
      <p:sp>
        <p:nvSpPr>
          <p:cNvPr id="318" name="Google Shape;31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b0041e7b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highlight>
                  <a:schemeClr val="lt1"/>
                </a:highlight>
                <a:uFill>
                  <a:noFill/>
                </a:uFill>
                <a:latin typeface="Malgun Gothic"/>
                <a:ea typeface="Malgun Gothic"/>
                <a:cs typeface="Malgun Gothic"/>
                <a:sym typeface="Malgun Gothic"/>
                <a:hlinkClick r:id="rId2"/>
              </a:rPr>
              <a:t>https://github.com/Kazuhito00/hand-gesture-recognition-using-mediapipe</a:t>
            </a:r>
            <a:endParaRPr sz="10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highlight>
                  <a:schemeClr val="lt1"/>
                </a:highlight>
              </a:rPr>
              <a:t>다음은 알고리즘 flow chart 입니다. </a:t>
            </a:r>
            <a:endParaRPr sz="1000">
              <a:highlight>
                <a:schemeClr val="lt1"/>
              </a:highlight>
            </a:endParaRPr>
          </a:p>
        </p:txBody>
      </p:sp>
      <p:sp>
        <p:nvSpPr>
          <p:cNvPr id="330" name="Google Shape;330;g13b0041e7b0_0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7eb24548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7eb24548b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37eb24548b_3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b="1" lang="ko-KR" sz="18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시행착오 </a:t>
            </a:r>
            <a:r>
              <a:rPr lang="ko-KR" sz="16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ko-KR" sz="16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-mediapipe 모델에 라벨링한 숫자 인식은 되는데 각 단어에 대한 라벨링이 되지 </a:t>
            </a:r>
            <a:r>
              <a:rPr lang="ko-KR" sz="13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않았음(0번동작, 1번동작은 인식되나 그에</a:t>
            </a:r>
            <a:r>
              <a:rPr lang="ko-KR" sz="17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해당하는 </a:t>
            </a:r>
            <a:r>
              <a:rPr lang="ko-KR" sz="17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단어가 출력이 안됨)</a:t>
            </a:r>
            <a:endParaRPr sz="17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ko-KR" sz="17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b="1" lang="ko-KR" sz="19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해결책</a:t>
            </a:r>
            <a:r>
              <a:rPr lang="ko-KR" sz="17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ko-KR" sz="17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-hand 모션인식 소스 코드에서 수정하여 Que 단어에 저장할 수 있는 sonmari code에 쓰인 방법으로 두가지 이상 라벨 데이터에 대해 동시검출시 특정 단어가 화면에 표시되게함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수행과정 중 나타난 시행착오는 다음과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하지만 이전 시연에서 보셨듯이 두 동작으로 이루어진 수화가 출력이 안되는 문제는 해결하였습니다.</a:t>
            </a:r>
            <a:endParaRPr/>
          </a:p>
        </p:txBody>
      </p:sp>
      <p:sp>
        <p:nvSpPr>
          <p:cNvPr id="381" name="Google Shape;38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이미지 기반이 아닌 좌표값으로 하다보니 손의 위치에 따라 다른 표현이 될 수 있는 단어가 같은 것으로 처리되는 문제가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해당 문제는 손가락 마디값을 기준으로 하는 것이 아닌 상반신 전체의 좌표값을 기반으로 학습시키면 해결할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하지만 표정도 수화의 보조적인 수단 중 하나이기 때문에 이 부분은 좌표값이 아닌 이미지로 훈련시켜야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따라서 상반신은 좌표값으로 하고 얼굴부분은 좌표값으로 위치만 추출하고, 이미지로 학습시키는 것이 적절하다고 생각합니다.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______ _ _ _ _ _ _ _ _ _ _ _ _ _ _ _ _ _ _ _ _ _ _ _ _ _ _ _ _ _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손이 아닌 다른 신체부위(귀, 얼굴의 일부분)를 손으로 인식하는 경우가 있음</a:t>
            </a:r>
            <a:endParaRPr sz="14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관절포인트 인식 모델의 문제로 추정되나 해결하지 못함</a:t>
            </a:r>
            <a:endParaRPr sz="14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손바닥만을 기준으로 삼다보니 손의 위치, 이동 방향에 따른 수화는 표현할 수 없다는 단점이 있음</a:t>
            </a:r>
            <a:endParaRPr sz="200"/>
          </a:p>
        </p:txBody>
      </p:sp>
      <p:sp>
        <p:nvSpPr>
          <p:cNvPr id="402" name="Google Shape;40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3b0041e7b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이미지 기반이 아닌 좌표값으로 하다보니 손의 위치에 따라 다른 표현이 될 수 있는 단어가 같은 것으로 처리되는 문제가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해당 문제는 손가락 마디값을 기준으로 하는 것이 아닌 상반신 전체의 좌표값을 기반으로 학습시키면 해결할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하지만 표정도 수화의 보조적인 수단 중 하나이기 때문에 이 부분은 좌표값이 아닌 이미지로 훈련시켜야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따라서 상반신은 좌표값으로 하고 얼굴부분은 좌표값으로 위치만 추출하고, 이미지로 학습시키는 것이 적절하다고 생각합니다.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______ _ _ _ _ _ _ _ _ _ _ _ _ _ _ _ _ _ _ _ _ _ _ _ _ _ _ _ _ _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손이 아닌 다른 신체부위(귀, 얼굴의 일부분)를 손으로 인식하는 경우가 있음</a:t>
            </a:r>
            <a:endParaRPr sz="14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관절포인트 인식 모델의 문제로 추정되나 해결하지 못함</a:t>
            </a:r>
            <a:endParaRPr sz="14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손바닥만을 기준으로 삼다보니 손의 위치, 이동 방향에 따른 수화는 표현할 수 없다는 단점이 있음</a:t>
            </a:r>
            <a:endParaRPr sz="200"/>
          </a:p>
        </p:txBody>
      </p:sp>
      <p:sp>
        <p:nvSpPr>
          <p:cNvPr id="415" name="Google Shape;415;g13b0041e7b0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ae10af345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3ae10af34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13ae10af345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목차는 다음과 같습니다</a:t>
            </a:r>
            <a:endParaRPr/>
          </a:p>
        </p:txBody>
      </p:sp>
      <p:sp>
        <p:nvSpPr>
          <p:cNvPr id="152" name="Google Shape;15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7c0f9f256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37c0f9f25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수화는 청각적 소통에 어려움을 겪는 사람들을 위한 시각적 소통 언어입니다.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그러다보니 수화 훈련 모델들은 대부분 이미지를 기반으로 학습합니다.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하지만 정확성을 높이기 위해 많은 데이터가 필요하고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실제로 사용했을 때 결과가 나오기까지의 시간이 1~2초 정도로 걸리는 편입니다.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해당 프로젝트는 손과 각 마디의 좌표값을 이용해 훈련시킴으로써 인식속도를 높였습니다.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______ _ _ _ _ _ _ _ _ _ __ _ _ _ _ _  _ _  __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ko-KR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가볍게 구동가능한 수화인식모델 개발</a:t>
            </a:r>
            <a:endParaRPr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t/>
            </a:r>
            <a:endParaRPr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ko-KR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이미지보다 좌표값으로 간단한 모델을 선정(Dense layer)</a:t>
            </a:r>
            <a:endParaRPr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t/>
            </a:r>
            <a:endParaRPr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ko-KR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기존 이미지 처리보다 초당 처리속도 개선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37c0f9f256_1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7c0f9f256_1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137c0f9f25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/>
              <a:t>손가락 마디포인트를 지정하는 것은 오픈소스인 미디어파이프를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/>
              <a:t>수화가 한 가지 동작으로만 표현되는 경우도 있지만,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/>
              <a:t>두 가지 이상의 동작으로 표현될 수 있기 때문에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/>
              <a:t>두 가지 동작이 입력되면 특정단어가 출력되도록 코드를 작성하였습니다.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/>
              <a:t>____ _ _ _ _ _ _ _ _ _ _ _ _ _ _ __ __ _ _ _  _ _ _ _ _ _ _ __ _ _ _ _ _ _ </a:t>
            </a:r>
            <a:endParaRPr sz="24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ko-KR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mediapipe를 이용하여 손바닥을 감지하고 마디포인트를 지정</a:t>
            </a:r>
            <a:endParaRPr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t/>
            </a:r>
            <a:endParaRPr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ko-KR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특정 동작을 하였을 때 손가락 마디의 좌표값을 추출하여 저장시킴</a:t>
            </a:r>
            <a:endParaRPr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t/>
            </a:r>
            <a:endParaRPr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ko-KR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이미지 기반으로 수화를 구현한 모델 코드 중 2가지 이상의 동작이 인식되었을 때 특정 단어를 출력하는 코드를 가져옴</a:t>
            </a:r>
            <a:endParaRPr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t/>
            </a:r>
            <a:endParaRPr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ko-KR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특정 동작을 한 상태로 마디포인트의 좌표값을 라벨링(0번동작, 1번동작)함</a:t>
            </a:r>
            <a:endParaRPr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ko-KR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라벨링0, 1이 입력되었을 때 해당 단어를 출력하도록 코드 작성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9" name="Google Shape;199;g137c0f9f256_1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7c0f9f256_1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37c0f9f25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 자체의 효과는 수화를 알지 못하는 일반인들에게 단어를 출력할 수 있게되어 의사소통이 가능해집니다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또한 기존 이미지 기반 학습모델은 이미지 전체를 학습하기 때문에 영역단위로 학습한다고 해도 많은 데이터가 만들어지는데 반해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미디어 파이프를 이용하여 손가락 좌표값만을 추출한 데이터로 학습하기 때문에 모델이 가벼워져 빠른 처리가 가능해집니다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농아인분들 중에서도 수화를 모르시는 분들이 있기 때문에 수화 학습을 할 도구로 사용할 수도 있을 것으로 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_ _ _ _ _ _ _ _ _ _ _ _ _ _ _ _ _ _ _ _ _ _ _ _ _ _ _ _ _ _ _ _ _ _ _ _ _ _ _ _ _ _ _ _ _ _ _ _ _  _ _ _ _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t/>
            </a:r>
            <a:endParaRPr b="1" sz="2600"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ko-KR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수화를 알지 못하는 일반인과의 원활한 의사소통이 가능</a:t>
            </a:r>
            <a:endParaRPr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t/>
            </a:r>
            <a:endParaRPr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ko-KR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입력데이터가 이미지가 아니라 21개의 좌표값(숫자)이기 때문에 모델이 상대적으로 가벼움</a:t>
            </a:r>
            <a:endParaRPr>
              <a:solidFill>
                <a:srgbClr val="3535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ko-KR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rPr>
              <a:t>따라서 초당 처리속도가 빠른 장점이 있다.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37c0f9f256_1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역할 분담은 다음과 같습니다</a:t>
            </a:r>
            <a:endParaRPr/>
          </a:p>
        </p:txBody>
      </p:sp>
      <p:sp>
        <p:nvSpPr>
          <p:cNvPr id="246" name="Google Shape;24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프로젝트는 다음과 같은 일정에 따라 수행하였습니다.</a:t>
            </a:r>
            <a:endParaRPr/>
          </a:p>
        </p:txBody>
      </p:sp>
      <p:sp>
        <p:nvSpPr>
          <p:cNvPr id="254" name="Google Shape;25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해당 사진은 미디어 파이프를 이용하여 손가락의 좌표를 라벨링 한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이를 통해 이미지로 훈련시키는 것보다 훨씬 적은양의 데이터로 훈련가능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두 가지 동작을 인식하는 코드를 분석하여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관절 포인트를 인식하는 코드에 이식함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손바닥의 관절을 인식하여 동작을 판단하는 코드가 완성</a:t>
            </a:r>
            <a:endParaRPr/>
          </a:p>
        </p:txBody>
      </p:sp>
      <p:sp>
        <p:nvSpPr>
          <p:cNvPr id="262" name="Google Shape;26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데이터 학습방법입니다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수화를 한 상태로 숫자를 누르면 좌표값이 데이터 시트에 저장됩니다.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 동작으로 이루어진 수화라면 한 가지 동작이 감지됐을 때 그에 해당하는 단어가 출력되고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두 동작으로 이루어진 수화라면 첫번째 동작에선 아무것도 뜨지 않지만 두번째 동작이 감지되자마자 단어를 출력해줍니다</a:t>
            </a:r>
            <a:endParaRPr/>
          </a:p>
        </p:txBody>
      </p:sp>
      <p:sp>
        <p:nvSpPr>
          <p:cNvPr id="297" name="Google Shape;29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showMasterSp="0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/>
          <p:nvPr/>
        </p:nvSpPr>
        <p:spPr>
          <a:xfrm>
            <a:off x="-12699" y="3631"/>
            <a:ext cx="1247479" cy="4425873"/>
          </a:xfrm>
          <a:custGeom>
            <a:rect b="b" l="l" r="r" t="t"/>
            <a:pathLst>
              <a:path extrusionOk="0" h="7266" w="1537">
                <a:moveTo>
                  <a:pt x="0" y="0"/>
                </a:moveTo>
                <a:lnTo>
                  <a:pt x="0" y="708"/>
                </a:lnTo>
                <a:lnTo>
                  <a:pt x="986" y="7114"/>
                </a:lnTo>
                <a:lnTo>
                  <a:pt x="1537" y="7266"/>
                </a:lnTo>
                <a:lnTo>
                  <a:pt x="6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flipH="1">
            <a:off x="7307082" y="211889"/>
            <a:ext cx="4883131" cy="1609272"/>
          </a:xfrm>
          <a:custGeom>
            <a:rect b="b" l="l" r="r" t="t"/>
            <a:pathLst>
              <a:path extrusionOk="0" h="1458" w="2715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rgbClr val="BFDB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 flipH="1">
            <a:off x="1176" y="0"/>
            <a:ext cx="12196229" cy="1209811"/>
          </a:xfrm>
          <a:custGeom>
            <a:rect b="b" l="l" r="r" t="t"/>
            <a:pathLst>
              <a:path extrusionOk="0" h="1097" w="6774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rgbClr val="A0C9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0" y="313097"/>
            <a:ext cx="7315199" cy="2039450"/>
          </a:xfrm>
          <a:custGeom>
            <a:rect b="b" l="l" r="r" t="t"/>
            <a:pathLst>
              <a:path extrusionOk="0" h="2481754" w="5486400">
                <a:moveTo>
                  <a:pt x="5486400" y="1085850"/>
                </a:moveTo>
                <a:lnTo>
                  <a:pt x="0" y="0"/>
                </a:lnTo>
                <a:lnTo>
                  <a:pt x="870728" y="2481754"/>
                </a:lnTo>
                <a:lnTo>
                  <a:pt x="5486400" y="1085850"/>
                </a:lnTo>
              </a:path>
            </a:pathLst>
          </a:custGeom>
          <a:solidFill>
            <a:srgbClr val="DFEC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 flipH="1" rot="-5400000">
            <a:off x="-469153" y="661849"/>
            <a:ext cx="2747768" cy="1432205"/>
          </a:xfrm>
          <a:custGeom>
            <a:rect b="b" l="l" r="r" t="t"/>
            <a:pathLst>
              <a:path extrusionOk="0" h="1458" w="2715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rgbClr val="BFDB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 flipH="1" rot="-5400000">
            <a:off x="-2892959" y="2893114"/>
            <a:ext cx="6862892" cy="1076695"/>
          </a:xfrm>
          <a:custGeom>
            <a:rect b="b" l="l" r="r" t="t"/>
            <a:pathLst>
              <a:path extrusionOk="0" h="1097" w="6774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 rot="-5400000">
            <a:off x="-839161" y="3864994"/>
            <a:ext cx="4116307" cy="1880869"/>
          </a:xfrm>
          <a:custGeom>
            <a:rect b="b" l="l" r="r" t="t"/>
            <a:pathLst>
              <a:path extrusionOk="0" h="2571750" w="5486400">
                <a:moveTo>
                  <a:pt x="5486400" y="1085850"/>
                </a:moveTo>
                <a:lnTo>
                  <a:pt x="0" y="0"/>
                </a:lnTo>
                <a:lnTo>
                  <a:pt x="0" y="95250"/>
                </a:lnTo>
                <a:lnTo>
                  <a:pt x="923925" y="2571750"/>
                </a:lnTo>
                <a:lnTo>
                  <a:pt x="5486400" y="1085850"/>
                </a:lnTo>
              </a:path>
            </a:pathLst>
          </a:custGeom>
          <a:solidFill>
            <a:srgbClr val="CBCB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"/>
          <p:cNvSpPr/>
          <p:nvPr/>
        </p:nvSpPr>
        <p:spPr>
          <a:xfrm rot="-5400000">
            <a:off x="1234747" y="5050782"/>
            <a:ext cx="895421" cy="2731035"/>
          </a:xfrm>
          <a:custGeom>
            <a:rect b="b" l="l" r="r" t="t"/>
            <a:pathLst>
              <a:path extrusionOk="0" h="3734200" w="1193457">
                <a:moveTo>
                  <a:pt x="2116" y="3734200"/>
                </a:moveTo>
                <a:cubicBezTo>
                  <a:pt x="-1" y="2793365"/>
                  <a:pt x="10071" y="940835"/>
                  <a:pt x="7954" y="0"/>
                </a:cubicBezTo>
                <a:lnTo>
                  <a:pt x="1193457" y="3224000"/>
                </a:lnTo>
                <a:lnTo>
                  <a:pt x="2116" y="3734200"/>
                </a:lnTo>
              </a:path>
            </a:pathLst>
          </a:custGeom>
          <a:solidFill>
            <a:srgbClr val="9898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164250" y="-27432"/>
            <a:ext cx="2883726" cy="6885432"/>
          </a:xfrm>
          <a:custGeom>
            <a:rect b="b" l="l" r="r" t="t"/>
            <a:pathLst>
              <a:path extrusionOk="0" h="6885432" w="2162795">
                <a:moveTo>
                  <a:pt x="1662729" y="6885432"/>
                </a:moveTo>
                <a:lnTo>
                  <a:pt x="0" y="0"/>
                </a:lnTo>
                <a:lnTo>
                  <a:pt x="2162795" y="6885432"/>
                </a:lnTo>
                <a:lnTo>
                  <a:pt x="1662729" y="6885432"/>
                </a:lnTo>
              </a:path>
            </a:pathLst>
          </a:custGeom>
          <a:solidFill>
            <a:schemeClr val="accent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"/>
          <p:cNvSpPr txBox="1"/>
          <p:nvPr>
            <p:ph type="ctrTitle"/>
          </p:nvPr>
        </p:nvSpPr>
        <p:spPr>
          <a:xfrm>
            <a:off x="2270586" y="2919309"/>
            <a:ext cx="9635703" cy="9577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Font typeface="Arial"/>
              <a:buNone/>
              <a:defRPr b="0"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2270586" y="3890286"/>
            <a:ext cx="9631127" cy="467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1920"/>
              <a:buNone/>
              <a:defRPr sz="2400">
                <a:solidFill>
                  <a:srgbClr val="6B6B6B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B94A4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B94A4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B94A4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B94A4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B94A4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B94A4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B94A4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B94A4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0" type="dt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"/>
          <p:cNvSpPr txBox="1"/>
          <p:nvPr>
            <p:ph idx="12" type="sldNum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간지" showMasterSp="0" type="objOnly">
  <p:cSld name="OBJECT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1"/>
          <p:cNvGrpSpPr/>
          <p:nvPr/>
        </p:nvGrpSpPr>
        <p:grpSpPr>
          <a:xfrm>
            <a:off x="-73152" y="3141916"/>
            <a:ext cx="12305046" cy="3716088"/>
            <a:chOff x="-28574" y="3141916"/>
            <a:chExt cx="9202494" cy="3716088"/>
          </a:xfrm>
        </p:grpSpPr>
        <p:sp>
          <p:nvSpPr>
            <p:cNvPr id="106" name="Google Shape;106;p11"/>
            <p:cNvSpPr/>
            <p:nvPr/>
          </p:nvSpPr>
          <p:spPr>
            <a:xfrm flipH="1" rot="10800000">
              <a:off x="13414" y="5642418"/>
              <a:ext cx="3665145" cy="1074154"/>
            </a:xfrm>
            <a:custGeom>
              <a:rect b="b" l="l" r="r" t="t"/>
              <a:pathLst>
                <a:path extrusionOk="0" h="1458" w="2715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rgbClr val="BFDBDA">
                <a:alpha val="5764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1"/>
            <p:cNvSpPr/>
            <p:nvPr/>
          </p:nvSpPr>
          <p:spPr>
            <a:xfrm flipH="1" rot="10800000">
              <a:off x="8017" y="6050481"/>
              <a:ext cx="9154154" cy="807522"/>
            </a:xfrm>
            <a:custGeom>
              <a:rect b="b" l="l" r="r" t="t"/>
              <a:pathLst>
                <a:path extrusionOk="0" h="1097" w="6774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1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rect b="b" l="l" r="r" t="t"/>
              <a:pathLst>
                <a:path extrusionOk="0" h="2571750" w="548640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rgbClr val="B6B8BA">
                <a:alpha val="3764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1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rect b="b" l="l" r="r" t="t"/>
              <a:pathLst>
                <a:path extrusionOk="0" h="2822504" w="931063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rgbClr val="989898">
                <a:alpha val="6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 rot="-5400000">
              <a:off x="2776226" y="337116"/>
              <a:ext cx="3592895" cy="9202494"/>
            </a:xfrm>
            <a:custGeom>
              <a:rect b="b" l="l" r="r" t="t"/>
              <a:pathLst>
                <a:path extrusionOk="0" h="6899132" w="3592895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11"/>
          <p:cNvSpPr txBox="1"/>
          <p:nvPr>
            <p:ph type="ctrTitle"/>
          </p:nvPr>
        </p:nvSpPr>
        <p:spPr>
          <a:xfrm>
            <a:off x="330199" y="2673355"/>
            <a:ext cx="11531599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Font typeface="Arial"/>
              <a:buNone/>
              <a:defRPr b="0"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1"/>
          <p:cNvSpPr txBox="1"/>
          <p:nvPr>
            <p:ph idx="10" type="dt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1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" showMasterSp="0" type="clipArtAndTx">
  <p:cSld name="CLIPART_AND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2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117" name="Google Shape;117;p12"/>
            <p:cNvSpPr/>
            <p:nvPr/>
          </p:nvSpPr>
          <p:spPr>
            <a:xfrm>
              <a:off x="0" y="6184705"/>
              <a:ext cx="2309196" cy="673295"/>
            </a:xfrm>
            <a:custGeom>
              <a:rect b="b" l="l" r="r" t="t"/>
              <a:pathLst>
                <a:path extrusionOk="0" h="560" w="1942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4862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" name="Google Shape;118;p12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19" name="Google Shape;119;p12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rect b="b" l="l" r="r" t="t"/>
                <a:pathLst>
                  <a:path extrusionOk="0" h="2609" w="1704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rgbClr val="BFDBD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rect b="b" l="l" r="r" t="t"/>
                <a:pathLst>
                  <a:path extrusionOk="0" h="1645" w="2620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B6B8BA">
                  <a:alpha val="5882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rect b="b" l="l" r="r" t="t"/>
                <a:pathLst>
                  <a:path extrusionOk="0" h="1257" w="5935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48627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rect b="b" l="l" r="r" t="t"/>
                <a:pathLst>
                  <a:path extrusionOk="0" h="2609" w="1078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rgbClr val="A0C9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rect b="b" l="l" r="r" t="t"/>
                <a:pathLst>
                  <a:path extrusionOk="0" h="2893" w="1755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5">
                  <a:alpha val="7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rect b="b" l="l" r="r" t="t"/>
                <a:pathLst>
                  <a:path extrusionOk="0" h="3427" w="1081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FDBD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12"/>
          <p:cNvSpPr txBox="1"/>
          <p:nvPr>
            <p:ph type="title"/>
          </p:nvPr>
        </p:nvSpPr>
        <p:spPr>
          <a:xfrm>
            <a:off x="2542695" y="1121212"/>
            <a:ext cx="783771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2"/>
          <p:cNvSpPr txBox="1"/>
          <p:nvPr>
            <p:ph idx="1" type="body"/>
          </p:nvPr>
        </p:nvSpPr>
        <p:spPr>
          <a:xfrm>
            <a:off x="2542710" y="2286007"/>
            <a:ext cx="7839569" cy="3429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1920"/>
              <a:buChar char="►"/>
              <a:defRPr>
                <a:solidFill>
                  <a:srgbClr val="6B6B6B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0" type="dt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2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본문" showMasterSp="0" type="vertTitleAndTx">
  <p:cSld name="VERTICAL_TITLE_AND_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 flipH="1" rot="10800000">
            <a:off x="10430936" y="4214817"/>
            <a:ext cx="1780898" cy="2672210"/>
            <a:chOff x="7830097" y="-3175"/>
            <a:chExt cx="1335674" cy="3646465"/>
          </a:xfrm>
        </p:grpSpPr>
        <p:sp>
          <p:nvSpPr>
            <p:cNvPr id="132" name="Google Shape;132;p13"/>
            <p:cNvSpPr/>
            <p:nvPr/>
          </p:nvSpPr>
          <p:spPr>
            <a:xfrm>
              <a:off x="7858910" y="-3175"/>
              <a:ext cx="1290865" cy="2960833"/>
            </a:xfrm>
            <a:custGeom>
              <a:rect b="b" l="l" r="r" t="t"/>
              <a:pathLst>
                <a:path extrusionOk="0" h="6076108" w="2635390">
                  <a:moveTo>
                    <a:pt x="2635390" y="6076108"/>
                  </a:moveTo>
                  <a:lnTo>
                    <a:pt x="0" y="797"/>
                  </a:lnTo>
                  <a:lnTo>
                    <a:pt x="195615" y="0"/>
                  </a:lnTo>
                  <a:lnTo>
                    <a:pt x="1568590" y="1558537"/>
                  </a:lnTo>
                  <a:lnTo>
                    <a:pt x="2635390" y="607610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8617016" y="737400"/>
              <a:ext cx="543423" cy="2244786"/>
            </a:xfrm>
            <a:custGeom>
              <a:rect b="b" l="l" r="r" t="t"/>
              <a:pathLst>
                <a:path extrusionOk="0" h="4582886" w="1088572">
                  <a:moveTo>
                    <a:pt x="0" y="0"/>
                  </a:moveTo>
                  <a:lnTo>
                    <a:pt x="1088572" y="1186543"/>
                  </a:lnTo>
                  <a:lnTo>
                    <a:pt x="1088572" y="4582886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7956911" y="-1619"/>
              <a:ext cx="671047" cy="757711"/>
            </a:xfrm>
            <a:custGeom>
              <a:rect b="b" l="l" r="r" t="t"/>
              <a:pathLst>
                <a:path extrusionOk="0" h="1546919" w="1369988">
                  <a:moveTo>
                    <a:pt x="1369988" y="1546919"/>
                  </a:moveTo>
                  <a:lnTo>
                    <a:pt x="1023257" y="0"/>
                  </a:lnTo>
                  <a:lnTo>
                    <a:pt x="0" y="0"/>
                  </a:lnTo>
                  <a:lnTo>
                    <a:pt x="1369988" y="15469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8455711" y="-1619"/>
              <a:ext cx="710060" cy="1329898"/>
            </a:xfrm>
            <a:custGeom>
              <a:rect b="b" l="l" r="r" t="t"/>
              <a:pathLst>
                <a:path extrusionOk="0" h="2715079" w="1449636">
                  <a:moveTo>
                    <a:pt x="0" y="0"/>
                  </a:moveTo>
                  <a:lnTo>
                    <a:pt x="339294" y="1528536"/>
                  </a:lnTo>
                  <a:lnTo>
                    <a:pt x="1449636" y="2715079"/>
                  </a:lnTo>
                  <a:lnTo>
                    <a:pt x="1427865" y="4536"/>
                  </a:lnTo>
                  <a:lnTo>
                    <a:pt x="1421515" y="0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7830097" y="-1619"/>
              <a:ext cx="1325010" cy="3644909"/>
            </a:xfrm>
            <a:custGeom>
              <a:rect b="b" l="l" r="r" t="t"/>
              <a:pathLst>
                <a:path extrusionOk="0" h="7441333" w="2705100">
                  <a:moveTo>
                    <a:pt x="2705100" y="6076950"/>
                  </a:moveTo>
                  <a:lnTo>
                    <a:pt x="64280" y="0"/>
                  </a:lnTo>
                  <a:lnTo>
                    <a:pt x="0" y="0"/>
                  </a:lnTo>
                  <a:lnTo>
                    <a:pt x="2695576" y="7441333"/>
                  </a:lnTo>
                  <a:cubicBezTo>
                    <a:pt x="2698751" y="6986539"/>
                    <a:pt x="2701925" y="6531744"/>
                    <a:pt x="2705100" y="6076950"/>
                  </a:cubicBezTo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13"/>
          <p:cNvSpPr txBox="1"/>
          <p:nvPr>
            <p:ph type="title"/>
          </p:nvPr>
        </p:nvSpPr>
        <p:spPr>
          <a:xfrm rot="5400000">
            <a:off x="7646985" y="2190751"/>
            <a:ext cx="5851525" cy="201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1" type="body"/>
          </p:nvPr>
        </p:nvSpPr>
        <p:spPr>
          <a:xfrm rot="5400000">
            <a:off x="2039936" y="-1155699"/>
            <a:ext cx="5851525" cy="8712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39" name="Google Shape;139;p13"/>
          <p:cNvSpPr txBox="1"/>
          <p:nvPr>
            <p:ph idx="10" type="dt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12" type="sldNum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/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" type="body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►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0" type="dt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12" type="sldNum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/>
          <p:nvPr>
            <p:ph idx="10" type="dt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showMasterSp="0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5"/>
          <p:cNvGrpSpPr/>
          <p:nvPr/>
        </p:nvGrpSpPr>
        <p:grpSpPr>
          <a:xfrm>
            <a:off x="-73152" y="3141916"/>
            <a:ext cx="12305046" cy="3716088"/>
            <a:chOff x="-28574" y="3141916"/>
            <a:chExt cx="9202494" cy="3716088"/>
          </a:xfrm>
        </p:grpSpPr>
        <p:sp>
          <p:nvSpPr>
            <p:cNvPr id="51" name="Google Shape;51;p5"/>
            <p:cNvSpPr/>
            <p:nvPr/>
          </p:nvSpPr>
          <p:spPr>
            <a:xfrm flipH="1" rot="10800000">
              <a:off x="13414" y="5642418"/>
              <a:ext cx="3665145" cy="1074154"/>
            </a:xfrm>
            <a:custGeom>
              <a:rect b="b" l="l" r="r" t="t"/>
              <a:pathLst>
                <a:path extrusionOk="0" h="1458" w="2715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rgbClr val="D7D7D7">
                <a:alpha val="3882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 flipH="1" rot="10800000">
              <a:off x="8017" y="6050481"/>
              <a:ext cx="9154154" cy="807522"/>
            </a:xfrm>
            <a:custGeom>
              <a:rect b="b" l="l" r="r" t="t"/>
              <a:pathLst>
                <a:path extrusionOk="0" h="1097" w="6774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3">
                <a:alpha val="7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rect b="b" l="l" r="r" t="t"/>
              <a:pathLst>
                <a:path extrusionOk="0" h="2571750" w="548640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rgbClr val="A0C9C7">
                <a:alpha val="77647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rect b="b" l="l" r="r" t="t"/>
              <a:pathLst>
                <a:path extrusionOk="0" h="2822504" w="931063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rot="-5400000">
              <a:off x="2776226" y="337116"/>
              <a:ext cx="3592895" cy="9202494"/>
            </a:xfrm>
            <a:custGeom>
              <a:rect b="b" l="l" r="r" t="t"/>
              <a:pathLst>
                <a:path extrusionOk="0" h="6899132" w="3592895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3">
                <a:alpha val="1686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5"/>
          <p:cNvSpPr txBox="1"/>
          <p:nvPr>
            <p:ph type="title"/>
          </p:nvPr>
        </p:nvSpPr>
        <p:spPr>
          <a:xfrm>
            <a:off x="761962" y="2357419"/>
            <a:ext cx="10363199" cy="92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Font typeface="Arial"/>
              <a:buNone/>
              <a:defRPr b="0"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" type="body"/>
          </p:nvPr>
        </p:nvSpPr>
        <p:spPr>
          <a:xfrm>
            <a:off x="761962" y="1807030"/>
            <a:ext cx="10363199" cy="55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920"/>
              <a:buNone/>
              <a:defRPr sz="2400">
                <a:solidFill>
                  <a:srgbClr val="6B6B6B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B94A4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B94A4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B94A4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B94A4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B94A4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B94A4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B94A4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B94A4"/>
                </a:solidFill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10" type="dt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12" type="sldNum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 2개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/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609599" y="1600200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algn="l">
              <a:spcBef>
                <a:spcPts val="480"/>
              </a:spcBef>
              <a:spcAft>
                <a:spcPts val="0"/>
              </a:spcAft>
              <a:buSzPts val="1920"/>
              <a:buChar char="►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6197599" y="1600200"/>
            <a:ext cx="53847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algn="l">
              <a:spcBef>
                <a:spcPts val="480"/>
              </a:spcBef>
              <a:spcAft>
                <a:spcPts val="0"/>
              </a:spcAft>
              <a:buSzPts val="1920"/>
              <a:buChar char="►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sp>
        <p:nvSpPr>
          <p:cNvPr id="65" name="Google Shape;65;p6"/>
          <p:cNvSpPr txBox="1"/>
          <p:nvPr>
            <p:ph idx="10" type="dt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"/>
          <p:cNvSpPr txBox="1"/>
          <p:nvPr>
            <p:ph idx="12" type="sldNum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/>
          <p:nvPr>
            <p:ph idx="10" type="dt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2" type="sldNum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표" type="tbl">
  <p:cSld name="TABL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/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10" type="dt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5353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5353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idx="12" type="sldNum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 4개" type="fourObj">
  <p:cSld name="FOUR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" type="body"/>
          </p:nvPr>
        </p:nvSpPr>
        <p:spPr>
          <a:xfrm>
            <a:off x="609599" y="1277872"/>
            <a:ext cx="5384799" cy="2338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algn="l">
              <a:spcBef>
                <a:spcPts val="480"/>
              </a:spcBef>
              <a:spcAft>
                <a:spcPts val="0"/>
              </a:spcAft>
              <a:buSzPts val="1920"/>
              <a:buChar char="►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sp>
        <p:nvSpPr>
          <p:cNvPr id="81" name="Google Shape;81;p9"/>
          <p:cNvSpPr txBox="1"/>
          <p:nvPr>
            <p:ph idx="2" type="body"/>
          </p:nvPr>
        </p:nvSpPr>
        <p:spPr>
          <a:xfrm>
            <a:off x="6197599" y="1277872"/>
            <a:ext cx="5384799" cy="2338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algn="l">
              <a:spcBef>
                <a:spcPts val="480"/>
              </a:spcBef>
              <a:spcAft>
                <a:spcPts val="0"/>
              </a:spcAft>
              <a:buSzPts val="1920"/>
              <a:buChar char="►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sp>
        <p:nvSpPr>
          <p:cNvPr id="82" name="Google Shape;82;p9"/>
          <p:cNvSpPr txBox="1"/>
          <p:nvPr>
            <p:ph idx="3" type="body"/>
          </p:nvPr>
        </p:nvSpPr>
        <p:spPr>
          <a:xfrm>
            <a:off x="608037" y="3786190"/>
            <a:ext cx="5384799" cy="2338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algn="l">
              <a:spcBef>
                <a:spcPts val="480"/>
              </a:spcBef>
              <a:spcAft>
                <a:spcPts val="0"/>
              </a:spcAft>
              <a:buSzPts val="1920"/>
              <a:buChar char="►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sp>
        <p:nvSpPr>
          <p:cNvPr id="83" name="Google Shape;83;p9"/>
          <p:cNvSpPr txBox="1"/>
          <p:nvPr>
            <p:ph idx="4" type="body"/>
          </p:nvPr>
        </p:nvSpPr>
        <p:spPr>
          <a:xfrm>
            <a:off x="6196037" y="3786190"/>
            <a:ext cx="5384799" cy="2338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algn="l">
              <a:spcBef>
                <a:spcPts val="480"/>
              </a:spcBef>
              <a:spcAft>
                <a:spcPts val="0"/>
              </a:spcAft>
              <a:buSzPts val="1920"/>
              <a:buChar char="►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sp>
        <p:nvSpPr>
          <p:cNvPr id="84" name="Google Shape;84;p9"/>
          <p:cNvSpPr txBox="1"/>
          <p:nvPr>
            <p:ph idx="10" type="dt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5353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5353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12" type="sldNum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그림 및 설명" showMasterSp="0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/>
          <p:nvPr/>
        </p:nvSpPr>
        <p:spPr>
          <a:xfrm rot="5400000">
            <a:off x="-3300803" y="3300663"/>
            <a:ext cx="6887028" cy="2857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10"/>
          <p:cNvGrpSpPr/>
          <p:nvPr/>
        </p:nvGrpSpPr>
        <p:grpSpPr>
          <a:xfrm flipH="1">
            <a:off x="-2" y="0"/>
            <a:ext cx="12192001" cy="6858001"/>
            <a:chOff x="-1" y="0"/>
            <a:chExt cx="9144001" cy="6858001"/>
          </a:xfrm>
        </p:grpSpPr>
        <p:sp>
          <p:nvSpPr>
            <p:cNvPr id="90" name="Google Shape;90;p10"/>
            <p:cNvSpPr/>
            <p:nvPr/>
          </p:nvSpPr>
          <p:spPr>
            <a:xfrm>
              <a:off x="0" y="6184705"/>
              <a:ext cx="2309196" cy="673295"/>
            </a:xfrm>
            <a:custGeom>
              <a:rect b="b" l="l" r="r" t="t"/>
              <a:pathLst>
                <a:path extrusionOk="0" h="560" w="1942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989898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" name="Google Shape;91;p10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92" name="Google Shape;92;p10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rect b="b" l="l" r="r" t="t"/>
                <a:pathLst>
                  <a:path extrusionOk="0" h="2609" w="1704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rgbClr val="BFDBDA">
                  <a:alpha val="8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0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rect b="b" l="l" r="r" t="t"/>
                <a:pathLst>
                  <a:path extrusionOk="0" h="1645" w="2620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989898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0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rect b="b" l="l" r="r" t="t"/>
                <a:pathLst>
                  <a:path extrusionOk="0" h="1257" w="5935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CBCBCB">
                  <a:alpha val="31764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0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rect b="b" l="l" r="r" t="t"/>
                <a:pathLst>
                  <a:path extrusionOk="0" h="2609" w="1078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alpha val="74901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0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rect b="b" l="l" r="r" t="t"/>
                <a:pathLst>
                  <a:path extrusionOk="0" h="2893" w="1755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rgbClr val="989898">
                  <a:alpha val="24705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0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rect b="b" l="l" r="r" t="t"/>
                <a:pathLst>
                  <a:path extrusionOk="0" h="3427" w="1081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7D7D7">
                  <a:alpha val="4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" name="Google Shape;98;p10"/>
          <p:cNvSpPr txBox="1"/>
          <p:nvPr>
            <p:ph type="title"/>
          </p:nvPr>
        </p:nvSpPr>
        <p:spPr>
          <a:xfrm>
            <a:off x="952463" y="4772044"/>
            <a:ext cx="8680109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0"/>
          <p:cNvSpPr/>
          <p:nvPr>
            <p:ph idx="2" type="pic"/>
          </p:nvPr>
        </p:nvSpPr>
        <p:spPr>
          <a:xfrm>
            <a:off x="952463" y="584219"/>
            <a:ext cx="868010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0"/>
          <p:cNvSpPr txBox="1"/>
          <p:nvPr>
            <p:ph idx="1" type="body"/>
          </p:nvPr>
        </p:nvSpPr>
        <p:spPr>
          <a:xfrm>
            <a:off x="952463" y="5338782"/>
            <a:ext cx="8680109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1" name="Google Shape;101;p10"/>
          <p:cNvSpPr txBox="1"/>
          <p:nvPr>
            <p:ph idx="10" type="dt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5353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5353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0"/>
          <p:cNvSpPr txBox="1"/>
          <p:nvPr>
            <p:ph idx="12" type="sldNum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732842" y="3147876"/>
            <a:ext cx="6308395" cy="3037101"/>
          </a:xfrm>
          <a:custGeom>
            <a:rect b="b" l="l" r="r" t="t"/>
            <a:pathLst>
              <a:path extrusionOk="0" h="2527" w="3978">
                <a:moveTo>
                  <a:pt x="0" y="0"/>
                </a:moveTo>
                <a:cubicBezTo>
                  <a:pt x="90" y="449"/>
                  <a:pt x="484" y="1911"/>
                  <a:pt x="660" y="2527"/>
                </a:cubicBezTo>
                <a:lnTo>
                  <a:pt x="3978" y="1833"/>
                </a:lnTo>
                <a:lnTo>
                  <a:pt x="0" y="0"/>
                </a:lnTo>
              </a:path>
            </a:pathLst>
          </a:custGeom>
          <a:solidFill>
            <a:srgbClr val="F2F2F2">
              <a:alpha val="2588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12" name="Google Shape;12;p1"/>
            <p:cNvSpPr/>
            <p:nvPr/>
          </p:nvSpPr>
          <p:spPr>
            <a:xfrm>
              <a:off x="0" y="6184705"/>
              <a:ext cx="2309196" cy="673295"/>
            </a:xfrm>
            <a:custGeom>
              <a:rect b="b" l="l" r="r" t="t"/>
              <a:pathLst>
                <a:path extrusionOk="0" h="560" w="1942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1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" name="Google Shape;13;p1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4" name="Google Shape;14;p1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rect b="b" l="l" r="r" t="t"/>
                <a:pathLst>
                  <a:path extrusionOk="0" h="2609" w="1704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rgbClr val="DFECEC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rect b="b" l="l" r="r" t="t"/>
                <a:pathLst>
                  <a:path extrusionOk="0" h="1645" w="2620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C6C8CA">
                  <a:alpha val="16862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rect b="b" l="l" r="r" t="t"/>
                <a:pathLst>
                  <a:path extrusionOk="0" h="1257" w="5935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5882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rect b="b" l="l" r="r" t="t"/>
                <a:pathLst>
                  <a:path extrusionOk="0" h="2609" w="1078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rgbClr val="BFDBDA">
                  <a:alpha val="26666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rect b="b" l="l" r="r" t="t"/>
                <a:pathLst>
                  <a:path extrusionOk="0" h="3427" w="1081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BFDBDA">
                  <a:alpha val="784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" name="Google Shape;19;p1"/>
          <p:cNvSpPr txBox="1"/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1"/>
          <p:cNvSpPr txBox="1"/>
          <p:nvPr>
            <p:ph idx="1" type="body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53535"/>
              </a:buClr>
              <a:buSzPts val="1920"/>
              <a:buFont typeface="Noto Sans Symbols"/>
              <a:buChar char="►"/>
              <a:defRPr b="0" i="0" sz="24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6B6B6B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6B6B6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6B6B6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B6B6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6B6B6B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6B6B6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6B6B6B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6B6B6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6B6B6B"/>
              </a:buClr>
              <a:buSzPts val="1600"/>
              <a:buFont typeface="Lucida Sans"/>
              <a:buChar char="»"/>
              <a:defRPr b="0" i="0" sz="1600" u="none" cap="none" strike="noStrike">
                <a:solidFill>
                  <a:srgbClr val="6B6B6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6B6B6B"/>
              </a:buClr>
              <a:buSzPts val="1600"/>
              <a:buFont typeface="Lucida Sans"/>
              <a:buChar char="»"/>
              <a:defRPr b="0" i="0" sz="1600" u="none" cap="none" strike="noStrike">
                <a:solidFill>
                  <a:srgbClr val="6B6B6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6B6B6B"/>
              </a:buClr>
              <a:buSzPts val="1600"/>
              <a:buFont typeface="Lucida Sans"/>
              <a:buChar char="»"/>
              <a:defRPr b="0" i="0" sz="1600" u="none" cap="none" strike="noStrike">
                <a:solidFill>
                  <a:srgbClr val="6B6B6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6B6B6B"/>
              </a:buClr>
              <a:buSzPts val="1600"/>
              <a:buFont typeface="Lucida Sans"/>
              <a:buChar char="»"/>
              <a:defRPr b="0" i="0" sz="1600" u="none" cap="none" strike="noStrike">
                <a:solidFill>
                  <a:srgbClr val="6B6B6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0" type="dt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1"/>
          <p:cNvSpPr txBox="1"/>
          <p:nvPr>
            <p:ph idx="11" type="ftr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1"/>
          <p:cNvSpPr txBox="1"/>
          <p:nvPr>
            <p:ph idx="12" type="sldNum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35353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1.png"  /><Relationship Id="rId4" Type="http://schemas.openxmlformats.org/officeDocument/2006/relationships/image" Target="../media/image27.png"  /><Relationship Id="rId5" Type="http://schemas.openxmlformats.org/officeDocument/2006/relationships/image" Target="../media/image27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Relationship Id="rId9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hyperlink" Target="http://127.0.0.1:5000/" TargetMode="External" /><Relationship Id="rId4" Type="http://schemas.openxmlformats.org/officeDocument/2006/relationships/image" Target="../media/image26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hyperlink" Target="https://github.com/Kazuhito00/hand-gesture-recognition-using-mediapipe" TargetMode="External" /><Relationship Id="rId4" Type="http://schemas.openxmlformats.org/officeDocument/2006/relationships/hyperlink" Target="https://github.com/23bulgogi/sonmari" TargetMode="External"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10" Type="http://schemas.openxmlformats.org/officeDocument/2006/relationships/image" Target="../media/image18.png"  /><Relationship Id="rId11" Type="http://schemas.openxmlformats.org/officeDocument/2006/relationships/image" Target="../media/image19.png"  /><Relationship Id="rId12" Type="http://schemas.openxmlformats.org/officeDocument/2006/relationships/image" Target="../media/image20.png"  /><Relationship Id="rId13" Type="http://schemas.openxmlformats.org/officeDocument/2006/relationships/image" Target="../media/image21.png"  /><Relationship Id="rId14" Type="http://schemas.openxmlformats.org/officeDocument/2006/relationships/image" Target="../media/image22.png"  /><Relationship Id="rId15" Type="http://schemas.openxmlformats.org/officeDocument/2006/relationships/image" Target="../media/image23.png"  /><Relationship Id="rId16" Type="http://schemas.openxmlformats.org/officeDocument/2006/relationships/image" Target="../media/image23.png"  /><Relationship Id="rId17" Type="http://schemas.openxmlformats.org/officeDocument/2006/relationships/image" Target="../media/image24.png"  /><Relationship Id="rId18" Type="http://schemas.openxmlformats.org/officeDocument/2006/relationships/image" Target="../media/image25.pn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Relationship Id="rId9" Type="http://schemas.openxmlformats.org/officeDocument/2006/relationships/image" Target="../media/image1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6.jpeg"  /><Relationship Id="rId4" Type="http://schemas.openxmlformats.org/officeDocument/2006/relationships/image" Target="../media/image2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ctrTitle" idx="0"/>
          </p:nvPr>
        </p:nvSpPr>
        <p:spPr>
          <a:xfrm>
            <a:off x="1273400" y="215351"/>
            <a:ext cx="9635700" cy="209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Arial"/>
              <a:buNone/>
              <a:defRPr/>
            </a:pPr>
            <a:r>
              <a:rPr lang="ko-KR" sz="4300">
                <a:latin typeface="한컴 윤고딕 230"/>
                <a:ea typeface="한컴 윤고딕 230"/>
                <a:cs typeface="Calibri"/>
                <a:sym typeface="Calibri"/>
              </a:rPr>
              <a:t>손가락 마디 좌표를 이용한 </a:t>
            </a:r>
            <a:endParaRPr lang="ko-KR" sz="4300">
              <a:latin typeface="한컴 윤고딕 230"/>
              <a:ea typeface="한컴 윤고딕 230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Arial"/>
              <a:buNone/>
              <a:defRPr/>
            </a:pPr>
            <a:r>
              <a:rPr lang="ko-KR" sz="4300">
                <a:latin typeface="한컴 윤고딕 230"/>
                <a:ea typeface="한컴 윤고딕 230"/>
                <a:cs typeface="Calibri"/>
                <a:sym typeface="Calibri"/>
              </a:rPr>
              <a:t>수화 학습모델</a:t>
            </a:r>
            <a:endParaRPr sz="4300">
              <a:latin typeface="한컴 윤고딕 230"/>
              <a:ea typeface="한컴 윤고딕 230"/>
              <a:cs typeface="Calibri"/>
              <a:sym typeface="Calibri"/>
            </a:endParaRPr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"/>
          </p:nvPr>
        </p:nvSpPr>
        <p:spPr>
          <a:xfrm>
            <a:off x="7793650" y="3269325"/>
            <a:ext cx="4493400" cy="1738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>
                <a:latin typeface="한컴 윤고딕 230"/>
                <a:ea typeface="한컴 윤고딕 230"/>
                <a:cs typeface="Calibri"/>
                <a:sym typeface="Calibri"/>
              </a:rPr>
              <a:t> Team 6 </a:t>
            </a:r>
            <a:endParaRPr lang="ko-KR">
              <a:latin typeface="한컴 윤고딕 230"/>
              <a:ea typeface="한컴 윤고딕 230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endParaRPr>
              <a:latin typeface="한컴 윤고딕 230"/>
              <a:ea typeface="한컴 윤고딕 230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>
                <a:latin typeface="한컴 윤고딕 230"/>
                <a:ea typeface="한컴 윤고딕 230"/>
                <a:cs typeface="Calibri"/>
                <a:sym typeface="Calibri"/>
              </a:rPr>
              <a:t>김용찬 김건우 김도윤</a:t>
            </a:r>
            <a:endParaRPr lang="ko-KR">
              <a:latin typeface="한컴 윤고딕 230"/>
              <a:ea typeface="한컴 윤고딕 230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>
                <a:latin typeface="한컴 윤고딕 230"/>
                <a:ea typeface="한컴 윤고딕 230"/>
                <a:cs typeface="Calibri"/>
                <a:sym typeface="Calibri"/>
              </a:rPr>
              <a:t>이세복 최지호</a:t>
            </a:r>
            <a:r>
              <a:rPr lang="ko-KR">
                <a:latin typeface="한컴 윤고딕 230"/>
                <a:ea typeface="한컴 윤고딕 230"/>
              </a:rPr>
              <a:t>  </a:t>
            </a:r>
            <a:endParaRPr>
              <a:latin typeface="한컴 윤고딕 230"/>
              <a:ea typeface="한컴 윤고딕 230"/>
            </a:endParaRPr>
          </a:p>
        </p:txBody>
      </p:sp>
      <p:pic>
        <p:nvPicPr>
          <p:cNvPr id="148" name="Google Shape;14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275" y="2201318"/>
            <a:ext cx="5163025" cy="386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7538" y="4933913"/>
            <a:ext cx="7305675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 txBox="1"/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Arial"/>
              <a:buNone/>
            </a:pPr>
            <a:r>
              <a:rPr lang="ko-KR"/>
              <a:t> </a:t>
            </a:r>
            <a:endParaRPr/>
          </a:p>
        </p:txBody>
      </p:sp>
      <p:sp>
        <p:nvSpPr>
          <p:cNvPr id="310" name="Google Shape;310;p23"/>
          <p:cNvSpPr txBox="1">
            <a:spLocks noGrp="1"/>
          </p:cNvSpPr>
          <p:nvPr>
            <p:ph type="body" idx="1"/>
          </p:nvPr>
        </p:nvSpPr>
        <p:spPr>
          <a:xfrm>
            <a:off x="1143550" y="321125"/>
            <a:ext cx="7360200" cy="9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sz="3000" b="1">
                <a:solidFill>
                  <a:schemeClr val="accent6"/>
                </a:solidFill>
                <a:latin typeface="한컴 윤고딕 230"/>
                <a:ea typeface="한컴 윤고딕 230"/>
              </a:rPr>
              <a:t>학습에 쓰인 모델 (model)</a:t>
            </a:r>
            <a:endParaRPr lang="ko-KR" sz="3000" b="1">
              <a:solidFill>
                <a:schemeClr val="accent6"/>
              </a:solidFill>
              <a:latin typeface="한컴 윤고딕 230"/>
              <a:ea typeface="한컴 윤고딕 230"/>
            </a:endParaRPr>
          </a:p>
          <a:p>
            <a:pPr marL="628650" lvl="2" indent="-66675" algn="l" rtl="0">
              <a:spcBef>
                <a:spcPts val="360"/>
              </a:spcBef>
              <a:spcAft>
                <a:spcPts val="0"/>
              </a:spcAft>
              <a:buSzPct val="25000"/>
              <a:buNone/>
              <a:defRPr/>
            </a:pPr>
            <a:endParaRPr sz="3000">
              <a:latin typeface="한컴 윤고딕 230"/>
              <a:ea typeface="한컴 윤고딕 230"/>
            </a:endParaRPr>
          </a:p>
        </p:txBody>
      </p:sp>
      <p:pic>
        <p:nvPicPr>
          <p:cNvPr id="311" name="Google Shape;311;p23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053140" y="1140275"/>
            <a:ext cx="6086893" cy="401016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3"/>
          <p:cNvSpPr txBox="1"/>
          <p:nvPr/>
        </p:nvSpPr>
        <p:spPr>
          <a:xfrm>
            <a:off x="413650" y="16872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93C47D"/>
                </a:solidFill>
              </a:rPr>
              <a:t>04</a:t>
            </a:r>
            <a:endParaRPr b="1" sz="4300">
              <a:solidFill>
                <a:srgbClr val="93C47D"/>
              </a:solidFill>
            </a:endParaRPr>
          </a:p>
        </p:txBody>
      </p:sp>
      <p:sp>
        <p:nvSpPr>
          <p:cNvPr id="315" name="Google Shape;315;p23"/>
          <p:cNvSpPr txBox="1"/>
          <p:nvPr/>
        </p:nvSpPr>
        <p:spPr>
          <a:xfrm>
            <a:off x="337450" y="16872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B6D7A8"/>
                </a:solidFill>
              </a:rPr>
              <a:t>04</a:t>
            </a:r>
            <a:endParaRPr b="1" sz="4300">
              <a:solidFill>
                <a:srgbClr val="B6D7A8"/>
              </a:solidFill>
            </a:endParaRPr>
          </a:p>
        </p:txBody>
      </p:sp>
      <p:sp>
        <p:nvSpPr>
          <p:cNvPr id="316" name=""/>
          <p:cNvSpPr txBox="1"/>
          <p:nvPr/>
        </p:nvSpPr>
        <p:spPr>
          <a:xfrm>
            <a:off x="6282258" y="3881878"/>
            <a:ext cx="401955" cy="363325"/>
          </a:xfrm>
          <a:prstGeom prst="rect">
            <a:avLst/>
          </a:prstGeom>
          <a:solidFill>
            <a:srgbClr val="ffffff"/>
          </a:solidFill>
        </p:spPr>
        <p:txBody>
          <a:bodyPr vert="eaVert" wrap="square">
            <a:spAutoFit/>
          </a:bodyPr>
          <a:p>
            <a:pPr lvl="0">
              <a:defRPr/>
            </a:pPr>
            <a:r>
              <a:rPr lang="en-US" altLang="ko-KR"/>
              <a:t>64</a:t>
            </a:r>
            <a:endParaRPr lang="en-US" altLang="ko-KR"/>
          </a:p>
        </p:txBody>
      </p:sp>
      <p:sp>
        <p:nvSpPr>
          <p:cNvPr id="317" name=""/>
          <p:cNvSpPr txBox="1"/>
          <p:nvPr/>
        </p:nvSpPr>
        <p:spPr>
          <a:xfrm>
            <a:off x="7434783" y="3862828"/>
            <a:ext cx="401955" cy="36332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vert="eaVert"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"/>
          <p:cNvSpPr txBox="1"/>
          <p:nvPr/>
        </p:nvSpPr>
        <p:spPr>
          <a:xfrm>
            <a:off x="8596832" y="3681853"/>
            <a:ext cx="401955" cy="288325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vert="eaVert"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"/>
          <p:cNvSpPr txBox="1">
            <a:spLocks noGrp="1"/>
          </p:cNvSpPr>
          <p:nvPr>
            <p:ph type="title" idx="0"/>
          </p:nvPr>
        </p:nvSpPr>
        <p:spPr>
          <a:xfrm>
            <a:off x="507999" y="123802"/>
            <a:ext cx="11303100" cy="9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Arial"/>
              <a:buNone/>
              <a:defRPr/>
            </a:pPr>
            <a:r>
              <a:rPr lang="ko-KR" b="1">
                <a:latin typeface="한컴 윤고딕 230"/>
                <a:ea typeface="한컴 윤고딕 230"/>
              </a:rPr>
              <a:t>   </a:t>
            </a:r>
            <a:r>
              <a:rPr lang="ko-KR" sz="3000" b="1">
                <a:latin typeface="한컴 윤고딕 230"/>
                <a:ea typeface="한컴 윤고딕 230"/>
              </a:rPr>
              <a:t>Confusion Matrix</a:t>
            </a:r>
            <a:r>
              <a:rPr lang="ko-KR" b="1">
                <a:latin typeface="한컴 윤고딕 230"/>
                <a:ea typeface="한컴 윤고딕 230"/>
              </a:rPr>
              <a:t> </a:t>
            </a:r>
            <a:endParaRPr b="1">
              <a:latin typeface="한컴 윤고딕 230"/>
              <a:ea typeface="한컴 윤고딕 230"/>
            </a:endParaRPr>
          </a:p>
        </p:txBody>
      </p:sp>
      <p:pic>
        <p:nvPicPr>
          <p:cNvPr id="321" name="Google Shape;32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150" y="4340176"/>
            <a:ext cx="5363000" cy="14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4"/>
          <p:cNvSpPr txBox="1"/>
          <p:nvPr/>
        </p:nvSpPr>
        <p:spPr>
          <a:xfrm>
            <a:off x="6514174" y="6269044"/>
            <a:ext cx="6255000" cy="63465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한컴 윤고딕 230"/>
                <a:ea typeface="한컴 윤고딕 230"/>
              </a:rPr>
              <a:t>0~</a:t>
            </a:r>
            <a:r>
              <a:rPr lang="en-US" altLang="ko-KR" sz="1800" b="0" i="0" u="none" strike="noStrike" cap="none">
                <a:solidFill>
                  <a:schemeClr val="dk1"/>
                </a:solidFill>
                <a:latin typeface="한컴 윤고딕 230"/>
                <a:ea typeface="한컴 윤고딕 230"/>
              </a:rPr>
              <a:t>15</a:t>
            </a:r>
            <a:r>
              <a:rPr lang="ko-KR" sz="1800" b="0" i="0" u="none" strike="noStrike" cap="none">
                <a:solidFill>
                  <a:schemeClr val="dk1"/>
                </a:solidFill>
                <a:latin typeface="한컴 윤고딕 230"/>
                <a:ea typeface="한컴 윤고딕 230"/>
              </a:rPr>
              <a:t> 숫자 인식에 대한 confusion matrix 그래프 </a:t>
            </a:r>
            <a:endParaRPr lang="ko-KR" sz="1800" b="0" i="0" u="none" strike="noStrike" cap="none">
              <a:solidFill>
                <a:schemeClr val="dk1"/>
              </a:solidFill>
              <a:latin typeface="한컴 윤고딕 230"/>
              <a:ea typeface="한컴 윤고딕 23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한컴 윤고딕 230"/>
              <a:ea typeface="한컴 윤고딕 230"/>
            </a:endParaRPr>
          </a:p>
        </p:txBody>
      </p:sp>
      <p:sp>
        <p:nvSpPr>
          <p:cNvPr id="324" name="Google Shape;324;p24"/>
          <p:cNvSpPr txBox="1"/>
          <p:nvPr/>
        </p:nvSpPr>
        <p:spPr>
          <a:xfrm>
            <a:off x="199150" y="180075"/>
            <a:ext cx="1020600" cy="83527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1">
                <a:solidFill>
                  <a:srgbClr val="93c47d"/>
                </a:solidFill>
              </a:rPr>
              <a:t>04</a:t>
            </a:r>
            <a:endParaRPr sz="4300" b="1">
              <a:solidFill>
                <a:srgbClr val="93c47d"/>
              </a:solidFill>
            </a:endParaRPr>
          </a:p>
        </p:txBody>
      </p:sp>
      <p:sp>
        <p:nvSpPr>
          <p:cNvPr id="325" name="Google Shape;325;p24"/>
          <p:cNvSpPr txBox="1"/>
          <p:nvPr/>
        </p:nvSpPr>
        <p:spPr>
          <a:xfrm>
            <a:off x="122950" y="18007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B6D7A8"/>
                </a:solidFill>
              </a:rPr>
              <a:t>04</a:t>
            </a:r>
            <a:endParaRPr b="1" sz="4300">
              <a:solidFill>
                <a:srgbClr val="B6D7A8"/>
              </a:solidFill>
            </a:endParaRPr>
          </a:p>
        </p:txBody>
      </p:sp>
      <p:sp>
        <p:nvSpPr>
          <p:cNvPr id="327" name=""/>
          <p:cNvSpPr/>
          <p:nvPr/>
        </p:nvSpPr>
        <p:spPr>
          <a:xfrm>
            <a:off x="847430" y="1170494"/>
            <a:ext cx="4075128" cy="2258505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en-US" altLang="ko-KR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Good learning </a:t>
            </a:r>
            <a:endParaRPr lang="en-US" altLang="ko-KR">
              <a:ln w="9525"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pic>
        <p:nvPicPr>
          <p:cNvPr id="328" name=""/>
          <p:cNvPicPr>
            <a:picLocks noChangeAspect="1"/>
          </p:cNvPicPr>
          <p:nvPr/>
        </p:nvPicPr>
        <p:blipFill rotWithShape="1">
          <a:blip r:embed="rId4"/>
          <a:srcRect t="830" r="850"/>
          <a:stretch>
            <a:fillRect/>
          </a:stretch>
        </p:blipFill>
        <p:spPr>
          <a:xfrm>
            <a:off x="5756004" y="389925"/>
            <a:ext cx="6120995" cy="5373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 standalone="yes" ?>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<p:cSld><p:spTree><p:nvGrpSpPr><p:cNvPr id="1" name=""/><p:cNvGrpSpPr/><p:nvPr/></p:nvGrpSpPr><p:grpSpPr><a:xfrm><a:off x="0" y="0"/><a:ext cx="0" cy="0"/><a:chOff x="0" y="0"/><a:chExt cx="0" cy="0"/></a:xfrm></p:grpSpPr><p:sp><p:nvSpPr><p:cNvPr id="376" name=""/><p:cNvSpPr/><p:nvPr/></p:nvSpPr><p:spPr><a:xfrm><a:off x="773980" y="4364021"/><a:ext cx="2818220" cy="1531856"/></a:xfrm><a:prstGeom prst="rect"><a:avLst/></a:prstGeom><a:solidFill><a:srgbClr val="b6d7a8"><a:alpha val="100000"/></a:srgbClr></a:solidFill><a:ln w="25400" cap="flat" cmpd="sng" algn="ctr"><a:noFill/><a:prstDash val="solid"/></a:ln></p:spPr><p:txBody><a:bodyPr anchor="ctr"/><a:p><a:pPr marL="0" marR="0" lvl="0" indent="0" algn="ctr" rtl="0" eaLnBrk="1" latinLnBrk="0" hangingPunct="1"><a:lnSpc><a:spcPct val="100000"/></a:lnSpc><a:spcBef><a:spcPts val="0"/></a:spcBef><a:spcAft><a:spcPts val="0"/></a:spcAft><a:buClr><a:srgbClr val="000000"/></a:buClr><a:buFont typeface="Arial"/><a:buNone/><a:defRPr/></a:pPr><a:endParaRPr kumimoji="0" lang="ko-KR" altLang="en-US" sz="1400" b="0" i="0" u="none" strike="noStrike" kern="0" cap="none" spc="0" normalizeH="0" baseline="0" xmlns:mc="http://schemas.openxmlformats.org/markup-compatibility/2006" xmlns:hp="http://schemas.haansoft.com/office/presentation/8.0" mc:Ignorable="hp" hp:hslEmbossed="0"><a:solidFill><a:srgbClr val="ffffff"/></a:solidFill><a:latin typeface="Arial"/><a:ea typeface="맑은 고딕"/><a:cs typeface="맑은 고딕"/></a:endParaRPr></a:p></p:txBody></p:sp><p:sp><p:nvSpPr><p:cNvPr id="377" name=""/><p:cNvSpPr/><p:nvPr/></p:nvSpPr><p:spPr><a:xfrm><a:off x="4868750" y="4338981"/><a:ext cx="2818220" cy="1531856"/></a:xfrm><a:prstGeom prst="rect"><a:avLst/></a:prstGeom><a:solidFill><a:srgbClr val="b6d7a8"><a:alpha val="100000"/></a:srgbClr></a:solidFill><a:ln w="25400" cap="flat" cmpd="sng" algn="ctr"><a:noFill/><a:prstDash val="solid"/></a:ln></p:spPr><p:txBody><a:bodyPr anchor="ctr"/><a:p><a:pPr marL="0" marR="0" lvl="0" indent="0" algn="ctr" rtl="0" eaLnBrk="1" latinLnBrk="0" hangingPunct="1"><a:lnSpc><a:spcPct val="100000"/></a:lnSpc><a:spcBef><a:spcPts val="0"/></a:spcBef><a:spcAft><a:spcPts val="0"/></a:spcAft><a:buClr><a:srgbClr val="000000"/></a:buClr><a:buFont typeface="Arial"/><a:buNone/><a:defRPr/></a:pPr><a:endParaRPr kumimoji="0" lang="ko-KR" altLang="en-US" sz="1400" b="0" i="0" u="none" strike="noStrike" kern="0" cap="none" spc="0" normalizeH="0" baseline="0" xmlns:mc="http://schemas.openxmlformats.org/markup-compatibility/2006" xmlns:hp="http://schemas.haansoft.com/office/presentation/8.0" mc:Ignorable="hp" hp:hslEmbossed="0"><a:solidFill><a:srgbClr val="ffffff"/></a:solidFill><a:latin typeface="Arial"/><a:ea typeface="맑은 고딕"/><a:cs typeface="맑은 고딕"/></a:endParaRPr></a:p></p:txBody></p:sp><p:sp><p:nvSpPr><p:cNvPr id="378" name=""/><p:cNvSpPr/><p:nvPr/></p:nvSpPr><p:spPr><a:xfrm><a:off x="8815634" y="4327983"/><a:ext cx="2818220" cy="1531856"/></a:xfrm><a:prstGeom prst="rect"><a:avLst/></a:prstGeom><a:solidFill><a:srgbClr val="b6d7a8"><a:alpha val="100000"/></a:srgbClr></a:solidFill><a:ln w="25400" cap="flat" cmpd="sng" algn="ctr"><a:noFill/><a:prstDash val="solid"/></a:ln></p:spPr><p:txBody><a:bodyPr anchor="ctr"/><a:p><a:pPr marL="0" marR="0" lvl="0" indent="0" algn="ctr" rtl="0" eaLnBrk="1" latinLnBrk="0" hangingPunct="1"><a:lnSpc><a:spcPct val="100000"/></a:lnSpc><a:spcBef><a:spcPts val="0"/></a:spcBef><a:spcAft><a:spcPts val="0"/></a:spcAft><a:buClr><a:srgbClr val="000000"/></a:buClr><a:buFont typeface="Arial"/><a:buNone/><a:defRPr/></a:pPr><a:endParaRPr kumimoji="0" lang="ko-KR" altLang="en-US" sz="1400" b="0" i="0" u="none" strike="noStrike" kern="0" cap="none" spc="0" normalizeH="0" baseline="0" xmlns:mc="http://schemas.openxmlformats.org/markup-compatibility/2006" xmlns:hp="http://schemas.haansoft.com/office/presentation/8.0" mc:Ignorable="hp" hp:hslEmbossed="0"><a:solidFill><a:srgbClr val="ffffff"/></a:solidFill><a:latin typeface="Arial"/><a:ea typeface="맑은 고딕"/><a:cs typeface="맑은 고딕"/></a:endParaRPr></a:p></p:txBody></p:sp><p:sp><p:nvSpPr><p:cNvPr id="375" name=""/><p:cNvSpPr/><p:nvPr/></p:nvSpPr><p:spPr><a:xfrm><a:off x="754343" y="1322895"/><a:ext cx="2818220" cy="1531856"/></a:xfrm><a:prstGeom prst="rect"><a:avLst/></a:prstGeom><a:solidFill><a:srgbClr val="b6d7a8"><a:alpha val="100000"/></a:srgbClr></a:solidFill><a:ln w="25400" cap="flat" cmpd="sng" algn="ctr"><a:noFill/><a:prstDash val="solid"/></a:ln></p:spPr><p:txBody><a:bodyPr anchor="ctr"/><a:p><a:pPr marL="0" marR="0" lvl="0" indent="0" algn="ctr" rtl="0" eaLnBrk="1" latinLnBrk="0" hangingPunct="1"><a:lnSpc><a:spcPct val="100000"/></a:lnSpc><a:spcBef><a:spcPts val="0"/></a:spcBef><a:spcAft><a:spcPts val="0"/></a:spcAft><a:buClr><a:srgbClr val="000000"/></a:buClr><a:buFont typeface="Arial"/><a:buNone/><a:defRPr/></a:pPr><a:endParaRPr kumimoji="0" lang="ko-KR" altLang="en-US" sz="1400" b="0" i="0" u="none" strike="noStrike" kern="0" cap="none" spc="0" normalizeH="0" baseline="0" xmlns:mc="http://schemas.openxmlformats.org/markup-compatibility/2006" xmlns:hp="http://schemas.haansoft.com/office/presentation/8.0" mc:Ignorable="hp" hp:hslEmbossed="0"><a:solidFill><a:srgbClr val="ffffff"/></a:solidFill><a:latin typeface="Arial"/><a:ea typeface="맑은 고딕"/><a:cs typeface="맑은 고딕"/></a:endParaRPr></a:p></p:txBody></p:sp><p:sp><p:nvSpPr><p:cNvPr id="374" name=""/><p:cNvSpPr/><p:nvPr/></p:nvSpPr><p:spPr><a:xfrm><a:off x="8806404" y="1333599"/><a:ext cx="2818220" cy="1531856"/></a:xfrm><a:prstGeom prst="rect"><a:avLst/></a:prstGeom><a:solidFill><a:srgbClr val="b6d7a8"><a:alpha val="100000"/></a:srgbClr></a:solidFill><a:ln w="25400" cap="flat" cmpd="sng" algn="ctr"><a:noFill/><a:prstDash val="solid"/></a:ln></p:spPr><p:txBody><a:bodyPr anchor="ctr"/><a:p><a:pPr marL="0" marR="0" lvl="0" indent="0" algn="ctr" rtl="0" eaLnBrk="1" latinLnBrk="0" hangingPunct="1"><a:lnSpc><a:spcPct val="100000"/></a:lnSpc><a:spcBef><a:spcPts val="0"/></a:spcBef><a:spcAft><a:spcPts val="0"/></a:spcAft><a:buClr><a:srgbClr val="000000"/></a:buClr><a:buFont typeface="Arial"/><a:buNone/><a:defRPr/></a:pPr><a:endParaRPr kumimoji="0" lang="ko-KR" altLang="en-US" sz="1400" b="0" i="0" u="none" strike="noStrike" kern="0" cap="none" spc="0" normalizeH="0" baseline="0" xmlns:mc="http://schemas.openxmlformats.org/markup-compatibility/2006" xmlns:hp="http://schemas.haansoft.com/office/presentation/8.0" mc:Ignorable="hp" hp:hslEmbossed="0"><a:solidFill><a:srgbClr val="ffffff"/></a:solidFill><a:latin typeface="Arial"/><a:ea typeface="맑은 고딕"/><a:cs typeface="맑은 고딕"/></a:endParaRPr></a:p></p:txBody></p:sp><p:sp><p:nvSpPr><p:cNvPr id="373" name=""/><p:cNvSpPr/><p:nvPr/></p:nvSpPr><p:spPr><a:xfrm><a:off x="4844004" y="1327608"/><a:ext cx="2818220" cy="1531856"/></a:xfrm><a:prstGeom prst="rect"><a:avLst/></a:prstGeom><a:solidFill><a:srgbClr val="b6d7a8"/></a:solidFill><a:ln><a:noFill/></a:ln></p:spPr><p:style><a:lnRef idx="2"><a:schemeClr val="accent1"><a:shade val="20000"/></a:schemeClr></a:lnRef><a:fillRef idx="1"><a:schemeClr val="accent1"/></a:fillRef><a:effectRef idx="0"><a:schemeClr val="accent1"/></a:effectRef><a:fontRef idx="minor"><a:schemeClr val="lt1"/></a:fontRef></p:style><p:txBody><a:bodyPr anchor="ctr"/><a:p><a:pPr lvl="0" algn="ctr"><a:defRPr/></a:pPr><a:endParaRPr lang="ko-KR" altLang="en-US"/></a:p></p:txBody></p:sp><p:sp><p:nvSpPr><p:cNvPr id="334" name="Google Shape;334;p25"/><p:cNvSpPr txBox="1"/><p:nvPr/></p:nvSpPr><p:spPr><a:xfrm><a:off x="9268513" y="6331925"/><a:ext cx="2350800" cy="388900"/></a:xfrm><a:prstGeom prst="rect"><a:avLst/></a:prstGeom><a:noFill/><a:ln><a:noFill/></a:ln></p:spPr><p:txBody><a:bodyPr wrap="square" lIns="91424" tIns="91424" rIns="91424" bIns="91424" anchor="t" anchorCtr="0"><a:spAutoFit/></a:bodyPr><a:lstStyle/><a:p><a:pPr marL="0" lvl="0" indent="0" algn="l" rtl="0"><a:spcBef><a:spcPts val="0"/></a:spcBef><a:spcAft><a:spcPts val="0"/></a:spcAft><a:buNone/><a:defRPr/></a:pPr><a:r><a:rPr lang="ko-KR"><a:latin typeface="한컴 윤고딕 230"/><a:ea typeface="한컴 윤고딕 230"/></a:rPr><a:t>result word</a:t></a:r><a:endParaRPr><a:latin typeface="한컴 윤고딕 230"/><a:ea typeface="한컴 윤고딕 230"/></a:endParaRPr></a:p></p:txBody></p:sp><p:sp><p:nvSpPr><p:cNvPr id="335" name="Google Shape;335;p25"/><p:cNvSpPr txBox="1"><a:spLocks noGrp="1"/></p:cNvSpPr><p:nvPr><p:ph type="title" idx="0"/></p:nvPr></p:nvSpPr><p:spPr><a:xfrm><a:off x="431799" y="123802"/><a:ext cx="11303100" cy="939900"/></a:xfrm><a:prstGeom prst="rect"><a:avLst/></a:prstGeom><a:noFill/><a:ln><a:noFill/></a:ln></p:spPr><p:txBody><a:bodyPr wrap="square" lIns="91424" tIns="45700" rIns="91424" bIns="45700" anchor="ctr" anchorCtr="0"><a:noAutofit/></a:bodyPr><a:lstStyle/><a:p><a:pPr marL="0" lvl="0" indent="0" algn="l" rtl="0"><a:spcBef><a:spcPts val="0"/></a:spcBef><a:spcAft><a:spcPts val="0"/></a:spcAft><a:buClr><a:schemeClr val="accent6"/></a:buClr><a:buSzPct val="25000"/><a:buFont typeface="Arial"/><a:buNone/><a:defRPr/></a:pPr><a:r><a:rPr lang="ko-KR"/><a:t> </a:t></a:r><a:endParaRPr/></a:p></p:txBody></p:sp><p:sp><p:nvSpPr><p:cNvPr id="336" name="Google Shape;336;p25"/><p:cNvSpPr txBox="1"><a:spLocks noGrp="1"/></p:cNvSpPr><p:nvPr><p:ph type="body" idx="1"/></p:nvPr></p:nvSpPr><p:spPr><a:xfrm><a:off x="1200700" y="359225"/><a:ext cx="7360200" cy="939900"/></a:xfrm><a:prstGeom prst="rect"><a:avLst/></a:prstGeom><a:noFill/><a:ln><a:noFill/></a:ln></p:spPr><p:txBody><a:bodyPr wrap="square" lIns="91424" tIns="45700" rIns="91424" bIns="45700" anchor="t" anchorCtr="0"><a:noAutofit/></a:bodyPr><a:lstStyle/><a:p><a:pPr marL="0" lvl="0" indent="0" algn="l" rtl="0"><a:spcBef><a:spcPts val="0"/></a:spcBef><a:spcAft><a:spcPts val="0"/></a:spcAft><a:buSzPct val="25000"/><a:buNone/><a:defRPr/></a:pPr><a:r><a:rPr lang="ko-KR" sz="3000" b="1"><a:solidFill><a:schemeClr val="accent6"/></a:solidFill><a:latin typeface="한컴 윤고딕 230"/><a:ea typeface="한컴 윤고딕 230"/></a:rPr><a:t>Flow chart</a:t></a:r><a:endParaRPr lang="ko-KR" sz="3000" b="1"><a:solidFill><a:schemeClr val="accent6"/></a:solidFill><a:latin typeface="한컴 윤고딕 230"/><a:ea typeface="한컴 윤고딕 230"/></a:endParaRPr></a:p><a:p><a:pPr marL="628650" lvl="2" indent="-66675" algn="l" rtl="0"><a:spcBef><a:spcPts val="360"/></a:spcBef><a:spcAft><a:spcPts val="0"/></a:spcAft><a:buSzPct val="25000"/><a:buNone/><a:defRPr/></a:pPr><a:endParaRPr sz="3000"><a:latin typeface="한컴 윤고딕 230"/><a:ea typeface="한컴 윤고딕 230"/></a:endParaRPr></a:p></p:txBody></p:sp><p:sp><p:nvSpPr><p:cNvPr id="337" name="Google Shape;337;p25"/><p:cNvSpPr txBox="1"/><p:nvPr/></p:nvSpPr><p:spPr><a:xfrm><a:off x="413650" y="168725"/><a:ext cx="1020600" cy="846600"/></a:xfrm><a:prstGeom prst="rect"><a:avLst/></a:prstGeom><a:noFill/><a:ln><a:noFill/></a:ln></p:spPr><p:txBody><a:bodyPr wrap="square" lIns="91424" tIns="91424" rIns="91424" bIns="91424" anchor="ctr" anchorCtr="0"><a:spAutoFit/></a:bodyPr><a:lstStyle/><a:p><a:pPr marL="0" lvl="0" indent="0" algn="l" rtl="0"><a:spcBef><a:spcPts val="0"/></a:spcBef><a:spcAft><a:spcPts val="0"/></a:spcAft><a:buNone/><a:defRPr/></a:pPr><a:r><a:rPr lang="ko-KR" sz="4300" b="1"><a:solidFill><a:srgbClr val="93c47d"/></a:solidFill></a:rPr><a:t>04</a:t></a:r><a:endParaRPr sz="4300" b="1"><a:solidFill><a:srgbClr val="93c47d"/></a:solidFill></a:endParaRPr></a:p></p:txBody></p:sp><p:sp><p:nvSpPr><p:cNvPr id="338" name="Google Shape;338;p25"/><p:cNvSpPr txBox="1"/><p:nvPr/></p:nvSpPr><p:spPr><a:xfrm><a:off x="337450" y="168725"/><a:ext cx="1020600" cy="846600"/></a:xfrm><a:prstGeom prst="rect"><a:avLst/></a:prstGeom><a:noFill/><a:ln><a:noFill/></a:ln></p:spPr><p:txBody><a:bodyPr wrap="square" lIns="91424" tIns="91424" rIns="91424" bIns="91424" anchor="ctr" anchorCtr="0"><a:spAutoFit/></a:bodyPr><a:lstStyle/><a:p><a:pPr marL="0" lvl="0" indent="0" algn="l" rtl="0"><a:spcBef><a:spcPts val="0"/></a:spcBef><a:spcAft><a:spcPts val="0"/></a:spcAft><a:buNone/><a:defRPr/></a:pPr><a:r><a:rPr lang="ko-KR" sz="4300" b="1"><a:solidFill><a:srgbClr val="b6d7a8"/></a:solidFill></a:rPr><a:t>04</a:t></a:r><a:endParaRPr sz="4300" b="1"><a:solidFill><a:srgbClr val="b6d7a8"/></a:solidFill></a:endParaRPr></a:p></p:txBody></p:sp><p:pic><p:nvPicPr><p:cNvPr id="342" name="Google Shape;342;p25"/><p:cNvPicPr/><p:nvPr/></p:nvPicPr><p:blipFill rotWithShape="1"><a:blip r:embed="rId3"><a:alphaModFix/></a:blip><a:stretch><a:fillRect/></a:stretch></p:blipFill><p:spPr><a:xfrm><a:off x="1484075" y="1490350"/><a:ext cx="1450225" cy="1325925"/></a:xfrm><a:prstGeom prst="rect"><a:avLst/></a:prstGeom><a:noFill/><a:ln><a:noFill/></a:ln></p:spPr></p:pic><p:sp><p:nvSpPr><p:cNvPr id="343" name="Google Shape;343;p25"/><p:cNvSpPr txBox="1"/><p:nvPr/></p:nvSpPr><p:spPr><a:xfrm><a:off x="1204525" y="3341575"/><a:ext cx="2350800" cy="388400"/></a:xfrm><a:prstGeom prst="rect"><a:avLst/></a:prstGeom><a:noFill/><a:ln><a:noFill/></a:ln></p:spPr><p:txBody><a:bodyPr wrap="square" lIns="91424" tIns="91424" rIns="91424" bIns="91424" anchor="t" anchorCtr="0"><a:spAutoFit/></a:bodyPr><a:lstStyle/><a:p><a:pPr marL="0" lvl="0" indent="0" algn="l" rtl="0"><a:spcBef><a:spcPts val="0"/></a:spcBef><a:spcAft><a:spcPts val="0"/></a:spcAft><a:buNone/><a:defRPr/></a:pPr><a:r><a:rPr lang="ko-KR"><a:latin typeface="한컴 윤고딕 230"/><a:ea typeface="한컴 윤고딕 230"/></a:rPr><a:t>key labeling</a:t></a:r><a:endParaRPr><a:latin typeface="한컴 윤고딕 230"/><a:ea typeface="한컴 윤고딕 230"/></a:endParaRPr></a:p></p:txBody></p:sp><p:pic><p:nvPicPr><p:cNvPr id="347" name="Google Shape;347;p25"/><p:cNvPicPr/><p:nvPr/></p:nvPicPr><p:blipFill rotWithShape="1"><a:blip r:embed="rId4"><a:alphaModFix/></a:blip><a:srcRect/><a:stretch><a:fillRect/></a:stretch></p:blipFill><p:spPr><a:xfrm><a:off x="4850634" y="1990667"/><a:ext cx="2798625" cy="461775"/></a:xfrm><a:prstGeom prst="rect"><a:avLst/></a:prstGeom><a:noFill/><a:ln><a:noFill/></a:ln></p:spPr></p:pic><p:pic><p:nvPicPr><p:cNvPr id="348" name="Google Shape;348;p25"/><p:cNvPicPr/><p:nvPr/></p:nvPicPr><p:blipFill rotWithShape="1"><a:blip r:embed="rId5"><a:alphaModFix/></a:blip><a:srcRect/><a:stretch><a:fillRect/></a:stretch></p:blipFill><p:spPr><a:xfrm><a:off x="4850634" y="1607338"/><a:ext cx="2798625" cy="461775"/></a:xfrm><a:prstGeom prst="rect"><a:avLst/></a:prstGeom><a:noFill/><a:ln><a:noFill/></a:ln></p:spPr></p:pic><p:sp><p:nvSpPr><p:cNvPr id="349" name="Google Shape;349;p25"/><p:cNvSpPr txBox="1"/><p:nvPr/></p:nvSpPr><p:spPr><a:xfrm><a:off x="5174388" y="3358857"/><a:ext cx="2350800" cy="390167"/></a:xfrm><a:prstGeom prst="rect"><a:avLst/></a:prstGeom><a:noFill/><a:ln><a:noFill/></a:ln></p:spPr><p:txBody><a:bodyPr wrap="square" lIns="91424" tIns="91424" rIns="91424" bIns="91424" anchor="t" anchorCtr="0"><a:spAutoFit/></a:bodyPr><a:lstStyle/><a:p><a:pPr marL="0" lvl="0" indent="0" algn="l" rtl="0"><a:spcBef><a:spcPts val="0"/></a:spcBef><a:spcAft><a:spcPts val="0"/></a:spcAft><a:buNone/><a:defRPr/></a:pPr><a:r><a:rPr lang="ko-KR"><a:latin typeface="한컴 윤고딕 230"/><a:ea typeface="한컴 윤고딕 230"/></a:rPr><a:t>save with csv.file</a:t></a:r><a:endParaRPr><a:latin typeface="한컴 윤고딕 230"/><a:ea typeface="한컴 윤고딕 230"/></a:endParaRPr></a:p></p:txBody></p:sp><p:grpSp><p:nvGrpSpPr><p:cNvPr id="350" name="Google Shape;350;p25"/><p:cNvGrpSpPr/><p:nvPr/></p:nvGrpSpPr><p:grpSpPr><a:xfrm rot="0"><a:off x="9254125" y="1432363"/><a:ext cx="2805531" cy="2316662"/><a:chOff x="1034050" y="4404163"/><a:chExt cx="2805531" cy="2316662"/></a:xfrm></p:grpSpPr><p:pic><p:nvPicPr><p:cNvPr id="352" name="Google Shape;352;p25"/><p:cNvPicPr/><p:nvPr/></p:nvPicPr><p:blipFill rotWithShape="1"><a:blip r:embed="rId6"><a:alphaModFix/></a:blip><a:stretch><a:fillRect/></a:stretch></p:blipFill><p:spPr><a:xfrm><a:off x="1034050" y="4404163"/><a:ext cx="1897176" cy="1417700"/></a:xfrm><a:prstGeom prst="rect"><a:avLst/></a:prstGeom><a:noFill/><a:ln><a:noFill/></a:ln></p:spPr></p:pic><p:sp><p:nvSpPr><p:cNvPr id="353" name="Google Shape;353;p25"/><p:cNvSpPr txBox="1"/><p:nvPr/></p:nvSpPr><p:spPr><a:xfrm><a:off x="1067482" y="6331925"/><a:ext cx="2772099" cy="388900"/></a:xfrm><a:prstGeom prst="rect"><a:avLst/></a:prstGeom><a:noFill/><a:ln><a:noFill/></a:ln></p:spPr><p:txBody><a:bodyPr wrap="square" lIns="91424" tIns="91424" rIns="91424" bIns="91424" anchor="t" anchorCtr="0"><a:spAutoFit/></a:bodyPr><a:lstStyle/><a:p><a:pPr marL="0" lvl="0" indent="0" algn="l" rtl="0"><a:spcBef><a:spcPts val="0"/></a:spcBef><a:spcAft><a:spcPts val="0"/></a:spcAft><a:buNone/><a:defRPr/></a:pPr><a:r><a:rPr lang="ko-KR"><a:latin typeface="한컴 윤고딕 230"/><a:ea typeface="한컴 윤고딕 230"/></a:rPr><a:t>learning key point csv.file</a:t></a:r><a:endParaRPr><a:latin typeface="한컴 윤고딕 230"/><a:ea typeface="한컴 윤고딕 230"/></a:endParaRPr></a:p></p:txBody></p:sp></p:grpSp><p:sp><p:nvSpPr><p:cNvPr id="356" name="Google Shape;356;p25"/><p:cNvSpPr txBox="1"/><p:nvPr/></p:nvSpPr><p:spPr><a:xfrm><a:off x="1204525" y="6313375"/><a:ext cx="2350800" cy="388400"/></a:xfrm><a:prstGeom prst="rect"><a:avLst/></a:prstGeom><a:noFill/><a:ln><a:noFill/></a:ln></p:spPr><p:txBody><a:bodyPr wrap="square" lIns="91424" tIns="91424" rIns="91424" bIns="91424" anchor="t" anchorCtr="0"><a:spAutoFit/></a:bodyPr><a:lstStyle/><a:p><a:pPr marL="0" lvl="0" indent="0" algn="l" rtl="0"><a:spcBef><a:spcPts val="0"/></a:spcBef><a:spcAft><a:spcPts val="0"/></a:spcAft><a:buNone/><a:defRPr/></a:pPr><a:r><a:rPr lang="ko-KR"><a:latin typeface="한컴 윤고딕 230"/><a:ea typeface="한컴 윤고딕 230"/></a:rPr><a:t>Que word dictionary</a:t></a:r><a:endParaRPr><a:latin typeface="한컴 윤고딕 230"/><a:ea typeface="한컴 윤고딕 230"/></a:endParaRPr></a:p></p:txBody></p:sp><p:sp><p:nvSpPr><p:cNvPr id="357" name="Google Shape;357;p25"/><p:cNvSpPr/><p:nvPr/></p:nvSpPr><p:spPr><a:xfrm><a:off x="758996" y="4460736"/><a:ext cx="1268100" cy="1319400"/></a:xfrm><a:prstGeom prst="ellipse"><a:avLst/></a:prstGeom><a:solidFill><a:schemeClr val="dk2"/></a:solidFill><a:ln w="9525" cap="flat" cmpd="sng"><a:solidFill><a:schemeClr val="dk2"/></a:solidFill><a:prstDash val="solid"/><a:round/><a:headEnd w="sm" len="sm"/><a:tailEnd w="sm" len="sm"/></a:ln></p:spPr><p:txBody><a:bodyPr wrap="square" lIns="91424" tIns="91424" rIns="91424" bIns="91424" anchor="ctr" anchorCtr="0"><a:noAutofit/></a:bodyPr><a:lstStyle/><a:p><a:pPr marL="0" lvl="0" indent="0" algn="ctr" rtl="0"><a:spcBef><a:spcPts val="0"/></a:spcBef><a:spcAft><a:spcPts val="0"/></a:spcAft><a:buNone/><a:defRPr/></a:pPr><a:r><a:rPr lang="ko-KR"/><a:t>QUE 1</a:t></a:r><a:r><a:rPr lang="ko-KR" altLang="en-US"/><a:t>      </a:t></a:r><a:endParaRPr lang="ko-KR" altLang="en-US"/></a:p></p:txBody></p:sp><p:sp><p:nvSpPr><p:cNvPr id="358" name="Google Shape;358;p25"/><p:cNvSpPr/><p:nvPr/></p:nvSpPr><p:spPr><a:xfrm><a:off x="2306072" y="4461325"/><a:ext cx="1268100" cy="1319400"/></a:xfrm><a:prstGeom prst="ellipse"><a:avLst/></a:prstGeom><a:solidFill><a:schemeClr val="dk2"/></a:solidFill><a:ln w="9525" cap="flat" cmpd="sng"><a:solidFill><a:schemeClr val="dk2"/></a:solidFill><a:prstDash val="solid"/><a:round/><a:headEnd w="sm" len="sm"/><a:tailEnd w="sm" len="sm"/></a:ln></p:spPr><p:txBody><a:bodyPr wrap="square" lIns="91424" tIns="91424" rIns="91424" bIns="91424" anchor="ctr" anchorCtr="0"><a:noAutofit/></a:bodyPr><a:lstStyle/><a:p><a:pPr marL="0" lvl="0" indent="0" algn="ctr" rtl="0"><a:spcBef><a:spcPts val="0"/></a:spcBef><a:spcAft><a:spcPts val="0"/></a:spcAft><a:buNone/><a:defRPr/></a:pPr><a:r><a:rPr lang="ko-KR"/><a:t>QUE 2</a:t></a:r><a:endParaRPr/></a:p></p:txBody></p:sp><p:sp><p:nvSpPr><p:cNvPr id="364" name="Google Shape;364;p25"/><p:cNvSpPr txBox="1"/><p:nvPr/></p:nvSpPr><p:spPr><a:xfrm><a:off x="5243125" y="6389575"/><a:ext cx="2350800" cy="388400"/></a:xfrm><a:prstGeom prst="rect"><a:avLst/></a:prstGeom><a:noFill/><a:ln><a:noFill/></a:ln></p:spPr><p:txBody><a:bodyPr wrap="square" lIns="91424" tIns="91424" rIns="91424" bIns="91424" anchor="t" anchorCtr="0"><a:spAutoFit/></a:bodyPr><a:lstStyle/><a:p><a:pPr marL="0" lvl="0" indent="0" algn="l" rtl="0"><a:spcBef><a:spcPts val="0"/></a:spcBef><a:spcAft><a:spcPts val="0"/></a:spcAft><a:buNone/><a:defRPr/></a:pPr><a:r><a:rPr lang="ko-KR"/><a:t>hand cognition</a:t></a:r><a:endParaRPr/></a:p></p:txBody></p:sp><p:pic><p:nvPicPr><p:cNvPr id="365" name="Google Shape;365;p25"/><p:cNvPicPr/><p:nvPr/></p:nvPicPr><p:blipFill rotWithShape="1"><a:blip r:embed="rId7"><a:alphaModFix/></a:blip><a:stretch><a:fillRect/></a:stretch></p:blipFill><p:spPr><a:xfrm><a:off x="9269660" y="4417210"/><a:ext cx="1920375" cy="1369525"/></a:xfrm><a:prstGeom prst="rect"><a:avLst/></a:prstGeom><a:noFill/><a:ln><a:noFill/></a:ln></p:spPr></p:pic>ice/powerpoint/2010/main" Requires="p14"><p:transition xmlns:mc="http://schemas.openxmlformats.org/markup-compatibility/2006" xmlns:p14="http://schemas.microsoft.com/office/powerpoint/2010/main" mc:Ignorable="p14" p14:dur="500"/></mc:Choice><mc:Fallback><p:transition/></mc:Fallback></mc:AlternateContent></p:sld>tp://schema۲����<p:pic><p:nvPicPr><p:cNvPr id="368" name="Google Shape;368;p25"/><p:cNvPicPr/><p:nvPr/></p:nvPicPr><p:blipFill rotWithShape="1"><a:blip r:embed="rId8"><a:alphaModFix/></a:blip><a:srcRect l="23780" t="13140" r="22750" b="32370"/><a:stretch><a:fillRect/></a:stretch></p:blipFill><p:spPr><a:xfrm><a:off x="6725279" y="4532090"/><a:ext cx="214487" cy="218572"/></a:xfrm><a:prstGeom prst="rect"><a:avLst/></a:prstGeom><a:noFill/><a:ln><a:noFill/></a:ln></p:spPr></p:pic><p:pic><p:nvPicPr><p:cNvPr id="369" name="Google Shape;369;p25"/><p:cNvPicPr/><p:nvPr/></p:nvPicPr><p:blipFill rotWithShape="1"><a:blip r:embed="rId9"><a:alphaModFix/></a:blip><a:srcRect l="14810" r="15930" b="18170"/><a:stretch><a:fillRect/></a:stretch></p:blipFill><p:spPr><a:xfrm flipH="1"><a:off x="5058363" y="4676747"/><a:ext cx="893650" cy="1055882"/></a:xfrm><a:prstGeom prst="rect"><a:avLst/></a:prstGeom><a:noFill/><a:ln><a:noFill/></a:ln></p:spPr></p:pic><p:sp><p:nvSpPr><p:cNvPr id="380" name="Google Shape;393;p27"/><p:cNvSpPr/><p:nvPr/></p:nvSpPr><p:spPr><a:xfrm><a:off x="7841283" y="1945801"/><a:ext cx="693181" cy="297421"/></a:xfrm><a:prstGeom prst="rightArrow"><a:avLst><a:gd name="adj1" fmla="val 53125"/><a:gd name="adj2" fmla="val 64755"/></a:avLst></a:prstGeom><a:solidFill><a:srgbClr val="b6d7a8"><a:alpha val="100000"/></a:srgbClr></a:solidFill><a:ln w="9525" cap="flat" cmpd="sng"><a:noFill/><a:prstDash val="solid"/><a:round/><a:headEnd w="sm" len="sm"/><a:tailEnd w="sm" len="sm"/></a:ln></p:spPr><p:txBody><a:bodyPr wrap="square" lIns="91424" tIns="91424" rIns="91424" bIns="91424" anchor="ctr" anchorCtr="0"><a:noAutofit/></a:bodyPr><a:p><a:pPr marL="0" marR="0" lvl="0" indent="0" algn="ctr" rtl="0" eaLnBrk="1" latinLnBrk="0" hangingPunct="1"><a:lnSpc><a:spcPct val="100000"/></a:lnSpc><a:spcBef><a:spcPts val="0"/></a:spcBef><a:spcAft><a:spcPts val="0"/></a:spcAft><a:buClr><a:srgbClr val="000000"/></a:buClr><a:buFont typeface="Arial"/><a:buNone/><a:defRPr/></a:pPr><a:endParaRPr kumimoji="0" sz="1400" b="0" i="0" u="none" strike="noStrike" kern="0" cap="none" spc="0" normalizeH="0" baseline="0" xmlns:mc="http://schemas.openxmlformats.org/markup-compatibility/2006" xmlns:hp="http://schemas.haansoft.com/office/presentation/8.0" mc:Ignorable="hp" hp:hslEmbossed="0"><a:solidFill><a:srgbClr val="000000"/></a:solidFill><a:latin typeface="Arial"/><a:ea typeface="Arial"/><a:cs typeface="Arial"/><a:sym typeface="Arial"/></a:endParaRPr></a:p></p:txBody></p:sp><p:sp><p:nvSpPr><p:cNvPr id="381" name="Google Shape;393;p27"/><p:cNvSpPr/><p:nvPr/></p:nvSpPr><p:spPr><a:xfrm><a:off x="7871625" y="4961299"/><a:ext cx="693181" cy="297421"/></a:xfrm><a:prstGeom prst="rightArrow"><a:avLst><a:gd name="adj1" fmla="val 53125"/><a:gd name="adj2" fmla="val 64755"/></a:avLst></a:prstGeom><a:solidFill><a:srgbClr val="b6d7a8"><a:alpha val="100000"/></a:srgbClr></a:solidFill><a:ln w="9525" cap="flat" cmpd="sng"><a:noFill/><a:prstDash val="solid"/><a:round/><a:headEnd w="sm" len="sm"/><a:tailEnd w="sm" len="sm"/></a:ln></p:spPr><p:txBody><a:bodyPr wrap="square" lIns="91424" tIns="91424" rIns="91424" bIns="91424" anchor="ctr" anchorCtr="0"><a:noAutofit/></a:bodyPr><a:p><a:pPr marL="0" marR="0" lvl="0" indent="0" algn="ctr" rtl="0" eaLnBrk="1" latinLnBrk="0" hangingPunct="1"><a:lnSpc><a:spcPct val="100000"/></a:lnSpc><a:spcBef><a:spcPts val="0"/></a:spcBef><a:spcAft><a:spcPts val="0"/></a:spcAft><a:buClr><a:srgbClr val="000000"/></a:buClr><a:buFont typeface="Arial"/><a:buNone/><a:defRPr/></a:pPr><a:endParaRPr kumimoji="0" sz="1400" b="0" i="0" u="none" strike="noStrike" kern="0" cap="none" spc="0" normalizeH="0" baseline="0" xmlns:mc="http://schemas.openxmlformats.org/markup-compatibility/2006" xmlns:hp="http://schemas.haansoft.com/office/presentation/8.0" mc:Ignorable="hp" hp:hslEmbossed="0"><a:solidFill><a:srgbClr val="000000"/></a:solidFill><a:latin typeface="Arial"/><a:ea typeface="Arial"/><a:cs typeface="Arial"/><a:sym typeface="Arial"/></a:endParaRPr></a:p></p:txBody></p:sp><p:sp><p:nvSpPr><p:cNvPr id="382" name="Google Shape;393;p27"/><p:cNvSpPr/><p:nvPr/></p:nvSpPr><p:spPr><a:xfrm><a:off x="3812208" y="4919958"/><a:ext cx="693181" cy="297421"/></a:xfrm><a:prstGeom prst="rightArrow"><a:avLst><a:gd name="adj1" fmla="val 53125"/><a:gd name="adj2" fmla="val 64755"/></a:avLst></a:prstGeom><a:solidFill><a:srgbClr val="b6d7a8"><a:alpha val="100000"/></a:srgbClr></a:solidFill><a:ln w="9525" cap="flat" cmpd="sng"><a:noFill/><a:prstDash val="solid"/><a:round/><a:headEnd w="sm" len="sm"/><a:tailEnd w="sm" len="sm"/></a:ln></p:spPr><p:txBody><a:bodyPr wrap="square" lIns="91424" tIns="91424" rIns="91424" bIns="91424" anchor="ctr" anchorCtr="0"><a:noAutofit/></a:bodyPr><a:p><a:pPr marL="0" marR="0" lvl="0" indent="0" algn="ctr" rtl="0" eaLnBrk="1" latinLnBrk="0" hangingPunct="1"><a:lnSpc><a:spcPct val="100000"/></a:lnSpc><a:spcBef><a:spcPts val="0"/></a:spcBef><a:spcAft><a:spcPts val="0"/></a:spcAft><a:buClr><a:srgbClr val="000000"/></a:buClr><a:buFont typeface="Arial"/><a:buNone/><a:defRPr/></a:pPr><a:endParaRPr kumimoji="0" sz="1400" b="0" i="0" u="none" strike="noStrike" kern="0" cap="none" spc="0" normalizeH="0" baseline="0" xmlns:mc="http://schemas.openxmlformats.org/markup-compatibility/2006" xmlns:hp="http://schemas.haansoft.com/office/presentation/8.0" mc:Ignorable="hp" hp:hslEmbossed="0"><a:solidFill><a:srgbClr val="000000"/></a:solidFill><a:latin typeface="Arial"/><a:ea typeface="Arial"/><a:cs typeface="Arial"/><a:sym typeface="Arial"/></a:endParaRPr></a:p></p:txBody></p:sp><p:sp><p:nvSpPr><p:cNvPr id="383" name="Google Shape;393;p27"/><p:cNvSpPr/><p:nvPr/></p:nvSpPr><p:spPr><a:xfrm><a:off x="3736008" y="1948158"/><a:ext cx="693181" cy="297421"/></a:xfrm><a:prstGeom prst="rightArrow"><a:avLst><a:gd name="adj1" fmla="val 53125"/><a:gd name="adj2" fmla="val 64755"/></a:avLst></a:prstGeom><a:solidFill><a:srgbClr val="b6d7a8"><a:alpha val="100000"/></a:srgbClr></a:solidFill><a:ln w="9525" cap="flat" cmpd="sng"><a:noFill/><a:prstDash val="solid"/><a:round/><a:headEnd w="sm" len="sm"/><a:tailEnd w="sm" len="sm"/></a:ln></p:spPr><p:txBody><a:bodyPr wrap="square" lIns="91424" tIns="91424" rIns="91424" bIns="91424" anchor="ctr" anchorCtr="0"><a:noAutofit/></a:bodyPr><a:p><a:pPr marL="0" marR="0" lvl="0" indent="0" algn="ctr" rtl="0" eaLnBrk="1" latinLnBrk="0" hangingPunct="1"><a:lnSpc><a:spcPct val="100000"/></a:lnSpc><a:spcBef><a:spcPts val="0"/></a:spcBef><a:spcAft><a:spcPts val="0"/></a:spcAft><a:buClr><a:srgbClr val="000000"/></a:buClr><a:buFont typeface="Arial"/><a:buNone/><a:defRPr/></a:pPr><a:endParaRPr kumimoji="0" sz="1400" b="0" i="0" u="none" strike="noStrike" kern="0" cap="none" spc="0" normalizeH="0" baseline="0" xmlns:mc="http://schemas.openxmlformats.org/markup-compatibility/2006" xmlns:hp="http://schemas.haansoft.com/office/presentation/8.0" mc:Ignorable="hp" hp:hslEmbossed="0"><a:solidFill><a:srgbClr val="000000"/></a:solidFill><a:latin typeface="Arial"/><a:ea typeface="Arial"/><a:cs typeface="Arial"/><a:sym typeface="Arial"/></a:endParaRPr></a:p></p:txBody></p:sp></p:spTree></p:cSld><p:clrMapOvr><a:masterClrMapping/></p:clrMapOvr><mc:AlternateContent xmlns:mc="http://schemas.openxmlformats.org/markup-compatibility/2006"><mc:Choice xmlns:p14="http://schemas.microsoft.com/office/powerpoint/2010/main" Requires="p14"><p:transition xmlns:mc="http://schemas.openxmlformats.org/markup-compatibility/2006" xmlns:p14="http://schemas.microsoft.com/office/powerpoint/2010/main" mc:Ignorable="p14" p14:dur="500"/></mc:Choice><mc:Fallback><p:transition/></mc:Fallback></mc:AlternateContent>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 txBox="1">
            <a:spLocks noGrp="1"/>
          </p:cNvSpPr>
          <p:nvPr>
            <p:ph type="title" idx="0"/>
          </p:nvPr>
        </p:nvSpPr>
        <p:spPr>
          <a:xfrm>
            <a:off x="1199349" y="133425"/>
            <a:ext cx="2765700" cy="939900"/>
          </a:xfrm>
          <a:prstGeom prst="rect">
            <a:avLst/>
          </a:prstGeom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000" b="1">
                <a:latin typeface="한컴 윤고딕 230"/>
                <a:ea typeface="한컴 윤고딕 230"/>
              </a:rPr>
              <a:t>시연 영상</a:t>
            </a:r>
            <a:endParaRPr sz="3000" b="1">
              <a:latin typeface="한컴 윤고딕 230"/>
              <a:ea typeface="한컴 윤고딕 230"/>
            </a:endParaRPr>
          </a:p>
        </p:txBody>
      </p:sp>
      <p:pic>
        <p:nvPicPr>
          <p:cNvPr id="376" name="Google Shape;376;p26">
            <a:hlinkClick r:id="rId3"/>
          </p:cNvPr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1050" y="1219200"/>
            <a:ext cx="7732500" cy="52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6"/>
          <p:cNvSpPr txBox="1"/>
          <p:nvPr/>
        </p:nvSpPr>
        <p:spPr>
          <a:xfrm>
            <a:off x="427750" y="18007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93C47D"/>
                </a:solidFill>
              </a:rPr>
              <a:t>05</a:t>
            </a:r>
            <a:endParaRPr b="1" sz="4300">
              <a:solidFill>
                <a:srgbClr val="93C47D"/>
              </a:solidFill>
            </a:endParaRPr>
          </a:p>
        </p:txBody>
      </p:sp>
      <p:sp>
        <p:nvSpPr>
          <p:cNvPr id="378" name="Google Shape;378;p26"/>
          <p:cNvSpPr txBox="1"/>
          <p:nvPr/>
        </p:nvSpPr>
        <p:spPr>
          <a:xfrm>
            <a:off x="351550" y="180075"/>
            <a:ext cx="1020600" cy="83527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1">
                <a:solidFill>
                  <a:srgbClr val="b6d7a8"/>
                </a:solidFill>
              </a:rPr>
              <a:t>05</a:t>
            </a:r>
            <a:endParaRPr sz="4300" b="1">
              <a:solidFill>
                <a:srgbClr val="b6d7a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"/>
          <p:cNvSpPr/>
          <p:nvPr/>
        </p:nvSpPr>
        <p:spPr>
          <a:xfrm>
            <a:off x="6770575" y="1146250"/>
            <a:ext cx="3856500" cy="18069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  <a:effectLst>
            <a:softEdge rad="127000"/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84" name="Google Shape;384;p27"/>
          <p:cNvSpPr txBox="1">
            <a:spLocks noGrp="1"/>
          </p:cNvSpPr>
          <p:nvPr>
            <p:ph type="title" idx="0"/>
          </p:nvPr>
        </p:nvSpPr>
        <p:spPr>
          <a:xfrm>
            <a:off x="431799" y="123802"/>
            <a:ext cx="11303100" cy="9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Arial"/>
              <a:buNone/>
              <a:defRPr/>
            </a:pPr>
            <a:r>
              <a:rPr lang="ko-KR" sz="3000" b="1">
                <a:latin typeface="한컴 윤고딕 230"/>
                <a:ea typeface="한컴 윤고딕 230"/>
              </a:rPr>
              <a:t>    수행 과정 중 나타난 문제점 </a:t>
            </a:r>
            <a:endParaRPr sz="3000" b="1">
              <a:latin typeface="한컴 윤고딕 230"/>
              <a:ea typeface="한컴 윤고딕 230"/>
            </a:endParaRPr>
          </a:p>
        </p:txBody>
      </p:sp>
      <p:sp>
        <p:nvSpPr>
          <p:cNvPr id="385" name="Google Shape;385;p27"/>
          <p:cNvSpPr txBox="1"/>
          <p:nvPr>
            <p:ph idx="1" type="body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920"/>
              <a:buNone/>
            </a:pPr>
            <a:r>
              <a:rPr lang="ko-KR"/>
              <a:t>                                                                                   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920"/>
              <a:buNone/>
            </a:pPr>
            <a:r>
              <a:rPr lang="ko-KR"/>
              <a:t>                        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920"/>
              <a:buNone/>
            </a:pPr>
            <a:r>
              <a:rPr lang="ko-KR"/>
              <a:t>  </a:t>
            </a:r>
            <a:endParaRPr/>
          </a:p>
        </p:txBody>
      </p:sp>
      <p:sp>
        <p:nvSpPr>
          <p:cNvPr id="386" name="Google Shape;386;p27"/>
          <p:cNvSpPr txBox="1"/>
          <p:nvPr/>
        </p:nvSpPr>
        <p:spPr>
          <a:xfrm>
            <a:off x="261250" y="16872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1">
                <a:solidFill>
                  <a:srgbClr val="93c47d"/>
                </a:solidFill>
              </a:rPr>
              <a:t>06</a:t>
            </a:r>
            <a:endParaRPr sz="4300" b="1">
              <a:solidFill>
                <a:srgbClr val="93c47d"/>
              </a:solidFill>
            </a:endParaRPr>
          </a:p>
        </p:txBody>
      </p:sp>
      <p:sp>
        <p:nvSpPr>
          <p:cNvPr id="387" name="Google Shape;387;p27"/>
          <p:cNvSpPr txBox="1"/>
          <p:nvPr/>
        </p:nvSpPr>
        <p:spPr>
          <a:xfrm>
            <a:off x="204075" y="168724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1">
                <a:solidFill>
                  <a:srgbClr val="b6d7a8"/>
                </a:solidFill>
              </a:rPr>
              <a:t>06</a:t>
            </a:r>
            <a:endParaRPr sz="4300" b="1">
              <a:solidFill>
                <a:srgbClr val="b6d7a8"/>
              </a:solidFill>
            </a:endParaRPr>
          </a:p>
        </p:txBody>
      </p:sp>
      <p:pic>
        <p:nvPicPr>
          <p:cNvPr id="388" name="Google Shape;388;p2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046395" y="1284275"/>
            <a:ext cx="1962930" cy="14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7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889000" y="1284275"/>
            <a:ext cx="1940474" cy="140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7"/>
          <p:cNvSpPr/>
          <p:nvPr/>
        </p:nvSpPr>
        <p:spPr>
          <a:xfrm>
            <a:off x="4669268" y="4767356"/>
            <a:ext cx="410573" cy="398751"/>
          </a:xfrm>
          <a:prstGeom prst="mathPlus">
            <a:avLst>
              <a:gd name="adj1" fmla="val 28501"/>
            </a:avLst>
          </a:prstGeom>
          <a:solidFill>
            <a:srgbClr val="b6d7a8"/>
          </a:solidFill>
          <a:ln w="9525" cap="flat" cmpd="sng">
            <a:noFill/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93" name="Google Shape;393;p27"/>
          <p:cNvSpPr/>
          <p:nvPr/>
        </p:nvSpPr>
        <p:spPr>
          <a:xfrm>
            <a:off x="6888783" y="4853283"/>
            <a:ext cx="693181" cy="297421"/>
          </a:xfrm>
          <a:prstGeom prst="rightArrow">
            <a:avLst>
              <a:gd name="adj1" fmla="val 53125"/>
              <a:gd name="adj2" fmla="val 64755"/>
            </a:avLst>
          </a:prstGeom>
          <a:solidFill>
            <a:srgbClr val="b6d7a8"/>
          </a:solidFill>
          <a:ln w="9525" cap="flat" cmpd="sng">
            <a:noFill/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96" name="Google Shape;396;p27"/>
          <p:cNvSpPr/>
          <p:nvPr/>
        </p:nvSpPr>
        <p:spPr>
          <a:xfrm>
            <a:off x="7732250" y="2256650"/>
            <a:ext cx="1962925" cy="407975"/>
          </a:xfrm>
          <a:prstGeom prst="flowChartProcess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900">
                <a:solidFill>
                  <a:srgbClr val="e69138"/>
                </a:solidFill>
                <a:latin typeface="한컴 윤고딕 230"/>
                <a:ea typeface="한컴 윤고딕 230"/>
              </a:rPr>
              <a:t>WORD</a:t>
            </a:r>
            <a:endParaRPr sz="2900">
              <a:solidFill>
                <a:srgbClr val="e69138"/>
              </a:solidFill>
              <a:latin typeface="한컴 윤고딕 230"/>
              <a:ea typeface="한컴 윤고딕 230"/>
            </a:endParaRPr>
          </a:p>
        </p:txBody>
      </p:sp>
      <p:sp>
        <p:nvSpPr>
          <p:cNvPr id="395" name="Google Shape;395;p27"/>
          <p:cNvSpPr/>
          <p:nvPr/>
        </p:nvSpPr>
        <p:spPr>
          <a:xfrm>
            <a:off x="7732250" y="2256650"/>
            <a:ext cx="1962925" cy="407975"/>
          </a:xfrm>
          <a:prstGeom prst="flowChartProcess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400" b="1">
                <a:solidFill>
                  <a:srgbClr val="800080"/>
                </a:solidFill>
                <a:latin typeface="한컴 윤고딕 230"/>
                <a:ea typeface="한컴 윤고딕 230"/>
              </a:rPr>
              <a:t>단어</a:t>
            </a:r>
            <a:endParaRPr sz="2400" b="1">
              <a:solidFill>
                <a:srgbClr val="800080"/>
              </a:solidFill>
              <a:latin typeface="한컴 윤고딕 230"/>
              <a:ea typeface="한컴 윤고딕 230"/>
            </a:endParaRPr>
          </a:p>
        </p:txBody>
      </p:sp>
      <p:sp>
        <p:nvSpPr>
          <p:cNvPr id="397" name="Google Shape;397;p27"/>
          <p:cNvSpPr txBox="1"/>
          <p:nvPr/>
        </p:nvSpPr>
        <p:spPr>
          <a:xfrm>
            <a:off x="7607475" y="2978500"/>
            <a:ext cx="2098200" cy="38952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>
                <a:latin typeface="한컴 윤고딕 230"/>
                <a:ea typeface="한컴 윤고딕 230"/>
              </a:rPr>
              <a:t>단어</a:t>
            </a:r>
            <a:r>
              <a:rPr lang="ko-KR" altLang="en-US">
                <a:latin typeface="한컴 윤고딕 230"/>
                <a:ea typeface="한컴 윤고딕 230"/>
              </a:rPr>
              <a:t> 위치 </a:t>
            </a:r>
            <a:r>
              <a:rPr lang="ko-KR">
                <a:latin typeface="한컴 윤고딕 230"/>
                <a:ea typeface="한컴 윤고딕 230"/>
              </a:rPr>
              <a:t>중첩 </a:t>
            </a:r>
            <a:endParaRPr lang="ko-KR">
              <a:latin typeface="한컴 윤고딕 230"/>
              <a:ea typeface="한컴 윤고딕 230"/>
            </a:endParaRPr>
          </a:p>
        </p:txBody>
      </p:sp>
      <p:sp>
        <p:nvSpPr>
          <p:cNvPr id="398" name="Google Shape;398;p27"/>
          <p:cNvSpPr/>
          <p:nvPr/>
        </p:nvSpPr>
        <p:spPr>
          <a:xfrm>
            <a:off x="1955800" y="3070025"/>
            <a:ext cx="1962925" cy="407975"/>
          </a:xfrm>
          <a:prstGeom prst="flowChartProcess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  <a:effectLst>
            <a:softEdge rad="127000"/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>
                <a:latin typeface="한컴 윤고딕 230"/>
                <a:ea typeface="한컴 윤고딕 230"/>
              </a:rPr>
              <a:t>left right labeling</a:t>
            </a:r>
            <a:endParaRPr>
              <a:latin typeface="한컴 윤고딕 230"/>
              <a:ea typeface="한컴 윤고딕 230"/>
            </a:endParaRPr>
          </a:p>
        </p:txBody>
      </p:sp>
      <p:sp>
        <p:nvSpPr>
          <p:cNvPr id="399" name="Google Shape;399;p27"/>
          <p:cNvSpPr/>
          <p:nvPr/>
        </p:nvSpPr>
        <p:spPr>
          <a:xfrm>
            <a:off x="3765925" y="3147675"/>
            <a:ext cx="197100" cy="2574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00" name=""/>
          <p:cNvSpPr/>
          <p:nvPr/>
        </p:nvSpPr>
        <p:spPr>
          <a:xfrm>
            <a:off x="3084696" y="4240305"/>
            <a:ext cx="1463488" cy="1463488"/>
          </a:xfrm>
          <a:prstGeom prst="ellipse">
            <a:avLst/>
          </a:prstGeom>
          <a:solidFill>
            <a:srgbClr val="b6d7a8">
              <a:alpha val="100000"/>
            </a:srgbClr>
          </a:solidFill>
          <a:ln w="25400" cap="flat" cmpd="sng" algn="ctr">
            <a:solidFill>
              <a:srgbClr val="347775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>
                <a:latin typeface="한컴 윤고딕 230"/>
                <a:ea typeface="한컴 윤고딕 230"/>
              </a:rPr>
              <a:t>QUE 1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Arial"/>
              <a:ea typeface="맑은 고딕"/>
              <a:cs typeface="맑은 고딕"/>
            </a:endParaRPr>
          </a:p>
        </p:txBody>
      </p:sp>
      <p:sp>
        <p:nvSpPr>
          <p:cNvPr id="401" name=""/>
          <p:cNvSpPr/>
          <p:nvPr/>
        </p:nvSpPr>
        <p:spPr>
          <a:xfrm>
            <a:off x="5199246" y="4297455"/>
            <a:ext cx="1463488" cy="1463488"/>
          </a:xfrm>
          <a:prstGeom prst="ellipse">
            <a:avLst/>
          </a:prstGeom>
          <a:solidFill>
            <a:srgbClr val="b6d7a8">
              <a:alpha val="100000"/>
            </a:srgbClr>
          </a:solidFill>
          <a:ln w="25400" cap="flat" cmpd="sng" algn="ctr">
            <a:solidFill>
              <a:srgbClr val="347775">
                <a:alpha val="100000"/>
              </a:srgbClr>
            </a:solidFill>
            <a:prstDash val="solid"/>
          </a:ln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윤고딕 230"/>
                <a:ea typeface="한컴 윤고딕 230"/>
              </a:rPr>
              <a:t>QUE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윤고딕 230"/>
                <a:ea typeface="한컴 윤고딕 230"/>
              </a:rPr>
              <a:t>2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<a:solidFill>
                <a:srgbClr val="000000"/>
              </a:solidFill>
              <a:latin typeface="한컴 윤고딕 230"/>
              <a:ea typeface="한컴 윤고딕 230"/>
            </a:endParaRPr>
          </a:p>
        </p:txBody>
      </p:sp>
      <p:sp>
        <p:nvSpPr>
          <p:cNvPr id="402" name=""/>
          <p:cNvSpPr/>
          <p:nvPr/>
        </p:nvSpPr>
        <p:spPr>
          <a:xfrm>
            <a:off x="7766233" y="4335554"/>
            <a:ext cx="1463488" cy="1463488"/>
          </a:xfrm>
          <a:prstGeom prst="ellipse">
            <a:avLst/>
          </a:prstGeom>
          <a:solidFill>
            <a:srgbClr val="b6d7a8">
              <a:alpha val="100000"/>
            </a:srgbClr>
          </a:solidFill>
          <a:ln w="25400" cap="flat" cmpd="sng" algn="ctr">
            <a:solidFill>
              <a:srgbClr val="347775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>
                <a:latin typeface="한컴 윤고딕 230"/>
                <a:ea typeface="한컴 윤고딕 230"/>
              </a:rPr>
              <a:t>Labeling</a:t>
            </a:r>
            <a:endParaRPr lang="ko-KR" sz="1400">
              <a:latin typeface="한컴 윤고딕 230"/>
              <a:ea typeface="한컴 윤고딕 23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400">
                <a:latin typeface="한컴 윤고딕 230"/>
                <a:ea typeface="한컴 윤고딕 230"/>
              </a:rPr>
              <a:t>WORD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<a:solidFill>
                <a:srgbClr val="000000"/>
              </a:solidFill>
              <a:latin typeface="한컴 윤고딕 230"/>
              <a:ea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"/>
          <p:cNvSpPr txBox="1">
            <a:spLocks noGrp="1"/>
          </p:cNvSpPr>
          <p:nvPr>
            <p:ph type="title" idx="0"/>
          </p:nvPr>
        </p:nvSpPr>
        <p:spPr>
          <a:xfrm>
            <a:off x="431799" y="123802"/>
            <a:ext cx="11303100" cy="9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Arial"/>
              <a:buNone/>
              <a:defRPr/>
            </a:pPr>
            <a:r>
              <a:rPr lang="ko-KR" sz="3000" b="1">
                <a:latin typeface="한컴 윤고딕 230"/>
                <a:ea typeface="한컴 윤고딕 230"/>
              </a:rPr>
              <a:t>    한계점 및 향후 개선 방향 </a:t>
            </a:r>
            <a:endParaRPr sz="3000" b="1">
              <a:latin typeface="한컴 윤고딕 230"/>
              <a:ea typeface="한컴 윤고딕 230"/>
            </a:endParaRPr>
          </a:p>
        </p:txBody>
      </p:sp>
      <p:sp>
        <p:nvSpPr>
          <p:cNvPr id="405" name="Google Shape;405;p28"/>
          <p:cNvSpPr txBox="1">
            <a:spLocks noGrp="1"/>
          </p:cNvSpPr>
          <p:nvPr>
            <p:ph type="body" idx="1"/>
          </p:nvPr>
        </p:nvSpPr>
        <p:spPr>
          <a:xfrm>
            <a:off x="431799" y="1308100"/>
            <a:ext cx="11303100" cy="4960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600" b="1">
                <a:latin typeface="한컴 윤고딕 230"/>
                <a:ea typeface="한컴 윤고딕 230"/>
              </a:rPr>
              <a:t>한계점</a:t>
            </a:r>
            <a:endParaRPr lang="ko-KR"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06" name="Google Shape;406;p28"/>
          <p:cNvSpPr txBox="1"/>
          <p:nvPr/>
        </p:nvSpPr>
        <p:spPr>
          <a:xfrm>
            <a:off x="261250" y="16872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93C47D"/>
                </a:solidFill>
              </a:rPr>
              <a:t>07</a:t>
            </a:r>
            <a:endParaRPr b="1" sz="4300">
              <a:solidFill>
                <a:srgbClr val="93C47D"/>
              </a:solidFill>
            </a:endParaRPr>
          </a:p>
        </p:txBody>
      </p:sp>
      <p:sp>
        <p:nvSpPr>
          <p:cNvPr id="407" name="Google Shape;407;p28"/>
          <p:cNvSpPr txBox="1"/>
          <p:nvPr/>
        </p:nvSpPr>
        <p:spPr>
          <a:xfrm>
            <a:off x="185050" y="16872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B6D7A8"/>
                </a:solidFill>
              </a:rPr>
              <a:t>07</a:t>
            </a:r>
            <a:endParaRPr b="1" sz="4300">
              <a:solidFill>
                <a:srgbClr val="B6D7A8"/>
              </a:solidFill>
            </a:endParaRPr>
          </a:p>
        </p:txBody>
      </p:sp>
      <p:pic>
        <p:nvPicPr>
          <p:cNvPr id="408" name="Google Shape;408;p28"/>
          <p:cNvPicPr preferRelativeResize="0"/>
          <p:nvPr/>
        </p:nvPicPr>
        <p:blipFill rotWithShape="1">
          <a:blip r:embed="rId3">
            <a:alphaModFix/>
          </a:blip>
          <a:srcRect b="33488" l="0" r="0" t="0"/>
          <a:stretch/>
        </p:blipFill>
        <p:spPr>
          <a:xfrm>
            <a:off x="6177000" y="2307325"/>
            <a:ext cx="4373226" cy="2564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8"/>
          <p:cNvSpPr/>
          <p:nvPr/>
        </p:nvSpPr>
        <p:spPr>
          <a:xfrm>
            <a:off x="8490775" y="1909250"/>
            <a:ext cx="1496100" cy="8466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>
                <a:latin typeface="한컴 윤고딕 230"/>
                <a:ea typeface="한컴 윤고딕 230"/>
              </a:rPr>
              <a:t>Hand !! </a:t>
            </a:r>
            <a:endParaRPr>
              <a:latin typeface="한컴 윤고딕 230"/>
              <a:ea typeface="한컴 윤고딕 230"/>
            </a:endParaRPr>
          </a:p>
        </p:txBody>
      </p:sp>
      <p:pic>
        <p:nvPicPr>
          <p:cNvPr id="410" name="Google Shape;410;p28"/>
          <p:cNvPicPr preferRelativeResize="0"/>
          <p:nvPr/>
        </p:nvPicPr>
        <p:blipFill rotWithShape="1">
          <a:blip r:embed="rId4">
            <a:alphaModFix/>
          </a:blip>
          <a:srcRect b="30044" l="19987" r="19258" t="8778"/>
          <a:stretch/>
        </p:blipFill>
        <p:spPr>
          <a:xfrm>
            <a:off x="7441025" y="3090187"/>
            <a:ext cx="840710" cy="84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8"/>
          <p:cNvSpPr/>
          <p:nvPr/>
        </p:nvSpPr>
        <p:spPr>
          <a:xfrm>
            <a:off x="4848100" y="2404850"/>
            <a:ext cx="1272600" cy="893700"/>
          </a:xfrm>
          <a:prstGeom prst="wedgeEllipseCallout">
            <a:avLst>
              <a:gd name="adj1" fmla="val -35498"/>
              <a:gd name="adj2" fmla="val 6211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>
                <a:latin typeface="한컴 윤고딕 230"/>
                <a:ea typeface="한컴 윤고딕 230"/>
              </a:rPr>
              <a:t>???</a:t>
            </a:r>
            <a:endParaRPr lang="ko-KR">
              <a:latin typeface="한컴 윤고딕 230"/>
              <a:ea typeface="한컴 윤고딕 23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>
                <a:latin typeface="한컴 윤고딕 230"/>
                <a:ea typeface="한컴 윤고딕 230"/>
              </a:rPr>
              <a:t>oh, no….</a:t>
            </a:r>
            <a:endParaRPr>
              <a:latin typeface="한컴 윤고딕 230"/>
              <a:ea typeface="한컴 윤고딕 230"/>
            </a:endParaRPr>
          </a:p>
        </p:txBody>
      </p:sp>
      <p:pic>
        <p:nvPicPr>
          <p:cNvPr id="412" name="Google Shape;412;p28"/>
          <p:cNvPicPr preferRelativeResize="0"/>
          <p:nvPr/>
        </p:nvPicPr>
        <p:blipFill rotWithShape="1">
          <a:blip r:embed="rId5">
            <a:alphaModFix/>
          </a:blip>
          <a:srcRect b="19262" l="21229" r="21223" t="2910"/>
          <a:stretch/>
        </p:blipFill>
        <p:spPr>
          <a:xfrm>
            <a:off x="2683289" y="2307313"/>
            <a:ext cx="2161826" cy="292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"/>
          <p:cNvSpPr txBox="1">
            <a:spLocks noGrp="1"/>
          </p:cNvSpPr>
          <p:nvPr>
            <p:ph type="title" idx="0"/>
          </p:nvPr>
        </p:nvSpPr>
        <p:spPr>
          <a:xfrm>
            <a:off x="431799" y="123802"/>
            <a:ext cx="11303100" cy="9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Arial"/>
              <a:buNone/>
              <a:defRPr/>
            </a:pPr>
            <a:r>
              <a:rPr lang="ko-KR" sz="3000" b="1">
                <a:latin typeface="한컴 윤고딕 230"/>
                <a:ea typeface="한컴 윤고딕 230"/>
              </a:rPr>
              <a:t>    한계점 및 향후 개선 방향 </a:t>
            </a:r>
            <a:endParaRPr sz="3000" b="1">
              <a:latin typeface="한컴 윤고딕 230"/>
              <a:ea typeface="한컴 윤고딕 230"/>
            </a:endParaRPr>
          </a:p>
        </p:txBody>
      </p:sp>
      <p:sp>
        <p:nvSpPr>
          <p:cNvPr id="418" name="Google Shape;418;p29"/>
          <p:cNvSpPr txBox="1">
            <a:spLocks noGrp="1"/>
          </p:cNvSpPr>
          <p:nvPr>
            <p:ph type="body" idx="1"/>
          </p:nvPr>
        </p:nvSpPr>
        <p:spPr>
          <a:xfrm>
            <a:off x="431799" y="1308100"/>
            <a:ext cx="11303100" cy="4960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600" b="1">
                <a:latin typeface="한컴 윤고딕 230"/>
                <a:ea typeface="한컴 윤고딕 230"/>
              </a:rPr>
              <a:t>개선 방향</a:t>
            </a:r>
            <a:endParaRPr lang="ko-KR" sz="2600" b="1">
              <a:latin typeface="한컴 윤고딕 230"/>
              <a:ea typeface="한컴 윤고딕 23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한컴 윤고딕 230"/>
              <a:ea typeface="한컴 윤고딕 23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한컴 윤고딕 230"/>
              <a:ea typeface="한컴 윤고딕 23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한컴 윤고딕 230"/>
              <a:ea typeface="한컴 윤고딕 23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한컴 윤고딕 230"/>
              <a:ea typeface="한컴 윤고딕 230"/>
            </a:endParaRPr>
          </a:p>
        </p:txBody>
      </p:sp>
      <p:sp>
        <p:nvSpPr>
          <p:cNvPr id="419" name="Google Shape;419;p29"/>
          <p:cNvSpPr txBox="1"/>
          <p:nvPr/>
        </p:nvSpPr>
        <p:spPr>
          <a:xfrm>
            <a:off x="261250" y="16872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93C47D"/>
                </a:solidFill>
              </a:rPr>
              <a:t>07</a:t>
            </a:r>
            <a:endParaRPr b="1" sz="4300">
              <a:solidFill>
                <a:srgbClr val="93C47D"/>
              </a:solidFill>
            </a:endParaRPr>
          </a:p>
        </p:txBody>
      </p:sp>
      <p:sp>
        <p:nvSpPr>
          <p:cNvPr id="420" name="Google Shape;420;p29"/>
          <p:cNvSpPr txBox="1"/>
          <p:nvPr/>
        </p:nvSpPr>
        <p:spPr>
          <a:xfrm>
            <a:off x="185050" y="16872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B6D7A8"/>
                </a:solidFill>
              </a:rPr>
              <a:t>07</a:t>
            </a:r>
            <a:endParaRPr b="1" sz="4300">
              <a:solidFill>
                <a:srgbClr val="B6D7A8"/>
              </a:solidFill>
            </a:endParaRPr>
          </a:p>
        </p:txBody>
      </p:sp>
      <p:pic>
        <p:nvPicPr>
          <p:cNvPr id="421" name="Google Shape;4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249" y="1859750"/>
            <a:ext cx="5202776" cy="39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9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021238" y="2138743"/>
            <a:ext cx="4311836" cy="322092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9"/>
          <p:cNvSpPr/>
          <p:nvPr/>
        </p:nvSpPr>
        <p:spPr>
          <a:xfrm>
            <a:off x="5548576" y="3130400"/>
            <a:ext cx="942300" cy="909000"/>
          </a:xfrm>
          <a:prstGeom prst="stripedRightArrow">
            <a:avLst>
              <a:gd name="adj1" fmla="val 50000"/>
              <a:gd name="adj2" fmla="val 21495"/>
            </a:avLst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0"/>
          <p:cNvSpPr txBox="1">
            <a:spLocks noGrp="1"/>
          </p:cNvSpPr>
          <p:nvPr>
            <p:ph type="title" idx="0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Arial"/>
              <a:buNone/>
              <a:defRPr/>
            </a:pPr>
            <a:r>
              <a:rPr lang="ko-KR" sz="3000" b="1"/>
              <a:t>   </a:t>
            </a:r>
            <a:r>
              <a:rPr lang="ko-KR" sz="3000" b="1">
                <a:latin typeface="한컴 윤고딕 230"/>
                <a:ea typeface="한컴 윤고딕 230"/>
              </a:rPr>
              <a:t>  출처 및 참고 </a:t>
            </a:r>
            <a:r>
              <a:rPr lang="ko-KR" altLang="en-US" sz="3000" b="1">
                <a:latin typeface="한컴 윤고딕 230"/>
                <a:ea typeface="한컴 윤고딕 230"/>
              </a:rPr>
              <a:t>문헌</a:t>
            </a:r>
            <a:r>
              <a:rPr lang="ko-KR" sz="3000" b="1"/>
              <a:t> </a:t>
            </a:r>
            <a:endParaRPr lang="ko-KR" sz="3000" b="1"/>
          </a:p>
        </p:txBody>
      </p:sp>
      <p:sp>
        <p:nvSpPr>
          <p:cNvPr id="429" name="Google Shape;429;p30"/>
          <p:cNvSpPr txBox="1"/>
          <p:nvPr>
            <p:ph idx="1" type="body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https://github.com/Kazuhito00/hand-gesture-recognition-using-mediapipe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920"/>
              <a:buNone/>
            </a:pPr>
            <a:r>
              <a:rPr lang="ko-KR" u="sng">
                <a:solidFill>
                  <a:schemeClr val="hlink"/>
                </a:solidFill>
                <a:hlinkClick r:id="rId4"/>
              </a:rPr>
              <a:t>https://github.com/23bulgogi/sonmari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/>
          </a:p>
        </p:txBody>
      </p:sp>
      <p:sp>
        <p:nvSpPr>
          <p:cNvPr id="430" name="Google Shape;430;p30"/>
          <p:cNvSpPr txBox="1"/>
          <p:nvPr/>
        </p:nvSpPr>
        <p:spPr>
          <a:xfrm>
            <a:off x="351550" y="18007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93C47D"/>
                </a:solidFill>
              </a:rPr>
              <a:t>08</a:t>
            </a:r>
            <a:endParaRPr b="1" sz="4300">
              <a:solidFill>
                <a:srgbClr val="93C47D"/>
              </a:solidFill>
            </a:endParaRPr>
          </a:p>
        </p:txBody>
      </p:sp>
      <p:sp>
        <p:nvSpPr>
          <p:cNvPr id="431" name="Google Shape;431;p30"/>
          <p:cNvSpPr txBox="1"/>
          <p:nvPr/>
        </p:nvSpPr>
        <p:spPr>
          <a:xfrm>
            <a:off x="275350" y="18007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B6D7A8"/>
                </a:solidFill>
              </a:rPr>
              <a:t>08</a:t>
            </a:r>
            <a:endParaRPr b="1" sz="4300">
              <a:solidFill>
                <a:srgbClr val="B6D7A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1"/>
          <p:cNvSpPr txBox="1"/>
          <p:nvPr>
            <p:ph idx="1" type="body"/>
          </p:nvPr>
        </p:nvSpPr>
        <p:spPr>
          <a:xfrm>
            <a:off x="431799" y="927100"/>
            <a:ext cx="11303100" cy="4960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ko-KR" sz="4900">
                <a:solidFill>
                  <a:srgbClr val="76A5AF"/>
                </a:solidFill>
              </a:rPr>
              <a:t>Q &amp; A</a:t>
            </a:r>
            <a:endParaRPr sz="3500">
              <a:solidFill>
                <a:srgbClr val="76A5A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910"/>
            <a:ext cx="12192000" cy="85782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5"/>
          <p:cNvSpPr txBox="1"/>
          <p:nvPr/>
        </p:nvSpPr>
        <p:spPr>
          <a:xfrm>
            <a:off x="4960425" y="40400"/>
            <a:ext cx="2538628" cy="769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3800">
                <a:solidFill>
                  <a:srgbClr val="008000"/>
                </a:solidFill>
                <a:latin typeface="한컴 윤고딕 230"/>
                <a:ea typeface="한컴 윤고딕 230"/>
                <a:cs typeface="Calibri"/>
                <a:sym typeface="Calibri"/>
              </a:rPr>
              <a:t>Contents</a:t>
            </a:r>
            <a:endParaRPr sz="3800">
              <a:solidFill>
                <a:srgbClr val="008000"/>
              </a:solidFill>
              <a:latin typeface="한컴 윤고딕 230"/>
              <a:ea typeface="한컴 윤고딕 230"/>
              <a:cs typeface="Calibri"/>
              <a:sym typeface="Calibri"/>
            </a:endParaRPr>
          </a:p>
        </p:txBody>
      </p:sp>
      <p:pic>
        <p:nvPicPr>
          <p:cNvPr id="156" name="Google Shape;15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7538" y="4933913"/>
            <a:ext cx="730567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5"/>
          <p:cNvSpPr txBox="1"/>
          <p:nvPr/>
        </p:nvSpPr>
        <p:spPr>
          <a:xfrm>
            <a:off x="6583238" y="101147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93C47D"/>
                </a:solidFill>
              </a:rPr>
              <a:t>02</a:t>
            </a:r>
            <a:endParaRPr b="1" sz="4300">
              <a:solidFill>
                <a:srgbClr val="93C47D"/>
              </a:solidFill>
            </a:endParaRPr>
          </a:p>
        </p:txBody>
      </p:sp>
      <p:sp>
        <p:nvSpPr>
          <p:cNvPr id="158" name="Google Shape;158;p15"/>
          <p:cNvSpPr txBox="1"/>
          <p:nvPr/>
        </p:nvSpPr>
        <p:spPr>
          <a:xfrm>
            <a:off x="6512438" y="1011475"/>
            <a:ext cx="1020600" cy="83255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1">
                <a:solidFill>
                  <a:srgbClr val="b6d7a8"/>
                </a:solidFill>
              </a:rPr>
              <a:t>02</a:t>
            </a:r>
            <a:endParaRPr sz="4300" b="1">
              <a:solidFill>
                <a:srgbClr val="b6d7a8"/>
              </a:solidFill>
            </a:endParaRPr>
          </a:p>
        </p:txBody>
      </p:sp>
      <p:grpSp>
        <p:nvGrpSpPr>
          <p:cNvPr id="159" name="Google Shape;159;p15"/>
          <p:cNvGrpSpPr/>
          <p:nvPr/>
        </p:nvGrpSpPr>
        <p:grpSpPr>
          <a:xfrm>
            <a:off x="2684325" y="985575"/>
            <a:ext cx="1083738" cy="846600"/>
            <a:chOff x="3827325" y="1595175"/>
            <a:chExt cx="1083738" cy="846600"/>
          </a:xfrm>
        </p:grpSpPr>
        <p:sp>
          <p:nvSpPr>
            <p:cNvPr id="160" name="Google Shape;160;p15"/>
            <p:cNvSpPr txBox="1"/>
            <p:nvPr/>
          </p:nvSpPr>
          <p:spPr>
            <a:xfrm>
              <a:off x="3890463" y="1595175"/>
              <a:ext cx="10206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300">
                  <a:solidFill>
                    <a:srgbClr val="93C47D"/>
                  </a:solidFill>
                </a:rPr>
                <a:t>01</a:t>
              </a:r>
              <a:endParaRPr b="1" sz="4300">
                <a:solidFill>
                  <a:srgbClr val="93C47D"/>
                </a:solidFill>
              </a:endParaRPr>
            </a:p>
          </p:txBody>
        </p:sp>
        <p:sp>
          <p:nvSpPr>
            <p:cNvPr id="161" name="Google Shape;161;p15"/>
            <p:cNvSpPr txBox="1"/>
            <p:nvPr/>
          </p:nvSpPr>
          <p:spPr>
            <a:xfrm>
              <a:off x="3827325" y="1595175"/>
              <a:ext cx="1020600" cy="84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300">
                  <a:solidFill>
                    <a:srgbClr val="B6D7A8"/>
                  </a:solidFill>
                </a:rPr>
                <a:t>01</a:t>
              </a:r>
              <a:endParaRPr b="1" sz="4300">
                <a:solidFill>
                  <a:srgbClr val="B6D7A8"/>
                </a:solidFill>
              </a:endParaRPr>
            </a:p>
          </p:txBody>
        </p:sp>
      </p:grpSp>
      <p:sp>
        <p:nvSpPr>
          <p:cNvPr id="162" name="Google Shape;162;p15"/>
          <p:cNvSpPr txBox="1"/>
          <p:nvPr/>
        </p:nvSpPr>
        <p:spPr>
          <a:xfrm>
            <a:off x="2736075" y="2172588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93C47D"/>
                </a:solidFill>
              </a:rPr>
              <a:t>03</a:t>
            </a:r>
            <a:endParaRPr b="1" sz="4300">
              <a:solidFill>
                <a:srgbClr val="93C47D"/>
              </a:solidFill>
            </a:endParaRPr>
          </a:p>
        </p:txBody>
      </p:sp>
      <p:sp>
        <p:nvSpPr>
          <p:cNvPr id="163" name="Google Shape;163;p15"/>
          <p:cNvSpPr txBox="1"/>
          <p:nvPr/>
        </p:nvSpPr>
        <p:spPr>
          <a:xfrm>
            <a:off x="6560150" y="2166750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93C47D"/>
                </a:solidFill>
              </a:rPr>
              <a:t>04</a:t>
            </a:r>
            <a:endParaRPr b="1" sz="4300">
              <a:solidFill>
                <a:srgbClr val="93C47D"/>
              </a:solidFill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2742875" y="4686994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93C47D"/>
                </a:solidFill>
              </a:rPr>
              <a:t>07</a:t>
            </a:r>
            <a:endParaRPr b="1" sz="4300">
              <a:solidFill>
                <a:srgbClr val="93C47D"/>
              </a:solidFill>
            </a:endParaRPr>
          </a:p>
        </p:txBody>
      </p:sp>
      <p:sp>
        <p:nvSpPr>
          <p:cNvPr id="165" name="Google Shape;165;p15"/>
          <p:cNvSpPr txBox="1"/>
          <p:nvPr/>
        </p:nvSpPr>
        <p:spPr>
          <a:xfrm>
            <a:off x="2724775" y="3445950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93C47D"/>
                </a:solidFill>
              </a:rPr>
              <a:t>05</a:t>
            </a:r>
            <a:endParaRPr b="1" sz="4300">
              <a:solidFill>
                <a:srgbClr val="93C47D"/>
              </a:solidFill>
            </a:endParaRPr>
          </a:p>
        </p:txBody>
      </p:sp>
      <p:sp>
        <p:nvSpPr>
          <p:cNvPr id="166" name="Google Shape;166;p15"/>
          <p:cNvSpPr txBox="1"/>
          <p:nvPr/>
        </p:nvSpPr>
        <p:spPr>
          <a:xfrm>
            <a:off x="6540100" y="3426500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93C47D"/>
                </a:solidFill>
              </a:rPr>
              <a:t>06</a:t>
            </a:r>
            <a:endParaRPr b="1" sz="4300">
              <a:solidFill>
                <a:srgbClr val="93C47D"/>
              </a:solidFill>
            </a:endParaRPr>
          </a:p>
        </p:txBody>
      </p:sp>
      <p:sp>
        <p:nvSpPr>
          <p:cNvPr id="167" name="Google Shape;167;p15"/>
          <p:cNvSpPr txBox="1"/>
          <p:nvPr/>
        </p:nvSpPr>
        <p:spPr>
          <a:xfrm>
            <a:off x="2667150" y="2172588"/>
            <a:ext cx="1020600" cy="83348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1">
                <a:solidFill>
                  <a:srgbClr val="b6d7a8"/>
                </a:solidFill>
              </a:rPr>
              <a:t>03</a:t>
            </a:r>
            <a:endParaRPr sz="4300" b="1">
              <a:solidFill>
                <a:srgbClr val="b6d7a8"/>
              </a:solidFill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6500975" y="2166750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1">
                <a:solidFill>
                  <a:srgbClr val="b6d7a8"/>
                </a:solidFill>
              </a:rPr>
              <a:t>04</a:t>
            </a:r>
            <a:endParaRPr sz="4300" b="1">
              <a:solidFill>
                <a:srgbClr val="b6d7a8"/>
              </a:solidFill>
            </a:endParaRPr>
          </a:p>
        </p:txBody>
      </p:sp>
      <p:sp>
        <p:nvSpPr>
          <p:cNvPr id="169" name="Google Shape;169;p15"/>
          <p:cNvSpPr txBox="1"/>
          <p:nvPr/>
        </p:nvSpPr>
        <p:spPr>
          <a:xfrm>
            <a:off x="2666675" y="343582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B6D7A8"/>
                </a:solidFill>
              </a:rPr>
              <a:t>05</a:t>
            </a:r>
            <a:endParaRPr b="1" sz="4300">
              <a:solidFill>
                <a:srgbClr val="B6D7A8"/>
              </a:solidFill>
            </a:endParaRPr>
          </a:p>
        </p:txBody>
      </p:sp>
      <p:sp>
        <p:nvSpPr>
          <p:cNvPr id="170" name="Google Shape;170;p15"/>
          <p:cNvSpPr txBox="1"/>
          <p:nvPr/>
        </p:nvSpPr>
        <p:spPr>
          <a:xfrm>
            <a:off x="6484800" y="343557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1">
                <a:solidFill>
                  <a:srgbClr val="b6d7a8"/>
                </a:solidFill>
              </a:rPr>
              <a:t>06</a:t>
            </a:r>
            <a:endParaRPr sz="4300" b="1">
              <a:solidFill>
                <a:srgbClr val="b6d7a8"/>
              </a:solidFill>
            </a:endParaRPr>
          </a:p>
        </p:txBody>
      </p:sp>
      <p:sp>
        <p:nvSpPr>
          <p:cNvPr id="171" name="Google Shape;171;p15"/>
          <p:cNvSpPr txBox="1"/>
          <p:nvPr/>
        </p:nvSpPr>
        <p:spPr>
          <a:xfrm>
            <a:off x="2676200" y="4687000"/>
            <a:ext cx="1020600" cy="83367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4300" b="1">
                <a:solidFill>
                  <a:srgbClr val="b6d7a8"/>
                </a:solidFill>
              </a:rPr>
              <a:t>07</a:t>
            </a:r>
            <a:endParaRPr sz="4300" b="1">
              <a:solidFill>
                <a:srgbClr val="b6d7a8"/>
              </a:solidFill>
            </a:endParaRPr>
          </a:p>
        </p:txBody>
      </p:sp>
      <p:grpSp>
        <p:nvGrpSpPr>
          <p:cNvPr id="172" name="Google Shape;172;p15"/>
          <p:cNvGrpSpPr/>
          <p:nvPr/>
        </p:nvGrpSpPr>
        <p:grpSpPr>
          <a:xfrm rot="0">
            <a:off x="6493400" y="4705325"/>
            <a:ext cx="1096800" cy="864550"/>
            <a:chOff x="9084700" y="1812525"/>
            <a:chExt cx="1096800" cy="864550"/>
          </a:xfrm>
        </p:grpSpPr>
        <p:sp>
          <p:nvSpPr>
            <p:cNvPr id="173" name="Google Shape;173;p15"/>
            <p:cNvSpPr txBox="1"/>
            <p:nvPr/>
          </p:nvSpPr>
          <p:spPr>
            <a:xfrm>
              <a:off x="9160900" y="1830475"/>
              <a:ext cx="1020600" cy="835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4300" b="1">
                  <a:solidFill>
                    <a:srgbClr val="93c47d"/>
                  </a:solidFill>
                </a:rPr>
                <a:t>08</a:t>
              </a:r>
              <a:endParaRPr sz="4300" b="1">
                <a:solidFill>
                  <a:srgbClr val="93c47d"/>
                </a:solidFill>
              </a:endParaRPr>
            </a:p>
          </p:txBody>
        </p:sp>
        <p:sp>
          <p:nvSpPr>
            <p:cNvPr id="174" name="Google Shape;174;p15"/>
            <p:cNvSpPr txBox="1"/>
            <p:nvPr/>
          </p:nvSpPr>
          <p:spPr>
            <a:xfrm>
              <a:off x="9084700" y="1812525"/>
              <a:ext cx="1020600" cy="834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91424" rIns="91424" bIns="91424" anchor="ctr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sz="4300" b="1">
                  <a:solidFill>
                    <a:srgbClr val="b6d7a8"/>
                  </a:solidFill>
                </a:rPr>
                <a:t>08</a:t>
              </a:r>
              <a:endParaRPr sz="4300" b="1">
                <a:solidFill>
                  <a:srgbClr val="b6d7a8"/>
                </a:solidFill>
              </a:endParaRPr>
            </a:p>
          </p:txBody>
        </p:sp>
      </p:grpSp>
      <p:sp>
        <p:nvSpPr>
          <p:cNvPr id="175" name=""/>
          <p:cNvSpPr txBox="1"/>
          <p:nvPr/>
        </p:nvSpPr>
        <p:spPr>
          <a:xfrm>
            <a:off x="3639450" y="1243949"/>
            <a:ext cx="1243065" cy="297196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>
                <a:latin typeface="한컴 윤고딕 230"/>
                <a:ea typeface="한컴 윤고딕 230"/>
              </a:rPr>
              <a:t>프로젝트 개요</a:t>
            </a:r>
            <a:endParaRPr lang="ko-KR" altLang="en-US">
              <a:latin typeface="한컴 윤고딕 230"/>
              <a:ea typeface="한컴 윤고딕 230"/>
            </a:endParaRPr>
          </a:p>
        </p:txBody>
      </p:sp>
      <p:sp>
        <p:nvSpPr>
          <p:cNvPr id="176" name=""/>
          <p:cNvSpPr txBox="1"/>
          <p:nvPr/>
        </p:nvSpPr>
        <p:spPr>
          <a:xfrm>
            <a:off x="3658500" y="2434574"/>
            <a:ext cx="1624065" cy="297196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윤고딕 230"/>
                <a:ea typeface="한컴 윤고딕 230"/>
              </a:rPr>
              <a:t>프로젝트 수행 절차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000000"/>
              </a:solidFill>
              <a:latin typeface="한컴 윤고딕 230"/>
              <a:ea typeface="한컴 윤고딕 230"/>
            </a:endParaRPr>
          </a:p>
        </p:txBody>
      </p:sp>
      <p:sp>
        <p:nvSpPr>
          <p:cNvPr id="177" name=""/>
          <p:cNvSpPr txBox="1"/>
          <p:nvPr/>
        </p:nvSpPr>
        <p:spPr>
          <a:xfrm>
            <a:off x="3658500" y="3701399"/>
            <a:ext cx="976365" cy="297196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윤고딕 230"/>
                <a:ea typeface="한컴 윤고딕 230"/>
              </a:rPr>
              <a:t>시연 영상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000000"/>
              </a:solidFill>
              <a:latin typeface="한컴 윤고딕 230"/>
              <a:ea typeface="한컴 윤고딕 230"/>
            </a:endParaRPr>
          </a:p>
        </p:txBody>
      </p:sp>
      <p:sp>
        <p:nvSpPr>
          <p:cNvPr id="178" name=""/>
          <p:cNvSpPr txBox="1"/>
          <p:nvPr/>
        </p:nvSpPr>
        <p:spPr>
          <a:xfrm>
            <a:off x="3648975" y="4949174"/>
            <a:ext cx="2062215" cy="297196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윤고딕 230"/>
                <a:ea typeface="한컴 윤고딕 230"/>
              </a:rPr>
              <a:t>한계점 및 향후 개선 과정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000000"/>
              </a:solidFill>
              <a:latin typeface="한컴 윤고딕 230"/>
              <a:ea typeface="한컴 윤고딕 230"/>
            </a:endParaRPr>
          </a:p>
        </p:txBody>
      </p:sp>
      <p:sp>
        <p:nvSpPr>
          <p:cNvPr id="179" name=""/>
          <p:cNvSpPr txBox="1"/>
          <p:nvPr/>
        </p:nvSpPr>
        <p:spPr>
          <a:xfrm>
            <a:off x="7552026" y="1299633"/>
            <a:ext cx="1843140" cy="297196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윤고딕 230"/>
                <a:ea typeface="한컴 윤고딕 230"/>
              </a:rPr>
              <a:t>프로젝트 구성 및 역할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000000"/>
              </a:solidFill>
              <a:latin typeface="한컴 윤고딕 230"/>
              <a:ea typeface="한컴 윤고딕 230"/>
            </a:endParaRPr>
          </a:p>
        </p:txBody>
      </p:sp>
      <p:sp>
        <p:nvSpPr>
          <p:cNvPr id="181" name=""/>
          <p:cNvSpPr txBox="1"/>
          <p:nvPr/>
        </p:nvSpPr>
        <p:spPr>
          <a:xfrm>
            <a:off x="7568634" y="2457532"/>
            <a:ext cx="919215" cy="297196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윤고딕 230"/>
                <a:ea typeface="한컴 윤고딕 230"/>
              </a:rPr>
              <a:t>모델 설명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000000"/>
              </a:solidFill>
              <a:latin typeface="한컴 윤고딕 230"/>
              <a:ea typeface="한컴 윤고딕 230"/>
            </a:endParaRPr>
          </a:p>
        </p:txBody>
      </p:sp>
      <p:sp>
        <p:nvSpPr>
          <p:cNvPr id="182" name=""/>
          <p:cNvSpPr txBox="1"/>
          <p:nvPr/>
        </p:nvSpPr>
        <p:spPr>
          <a:xfrm>
            <a:off x="7468500" y="3710924"/>
            <a:ext cx="252465" cy="297196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000000"/>
              </a:solidFill>
              <a:latin typeface="한컴 윤고딕 230"/>
              <a:ea typeface="한컴 윤고딕 230"/>
            </a:endParaRPr>
          </a:p>
        </p:txBody>
      </p:sp>
      <p:sp>
        <p:nvSpPr>
          <p:cNvPr id="183" name=""/>
          <p:cNvSpPr txBox="1"/>
          <p:nvPr/>
        </p:nvSpPr>
        <p:spPr>
          <a:xfrm>
            <a:off x="7510508" y="4996799"/>
            <a:ext cx="1585965" cy="297196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윤고딕 230"/>
                <a:ea typeface="한컴 윤고딕 230"/>
              </a:rPr>
              <a:t> 출처 및 참고 문헌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000000"/>
              </a:solidFill>
              <a:latin typeface="한컴 윤고딕 230"/>
              <a:ea typeface="한컴 윤고딕 230"/>
            </a:endParaRPr>
          </a:p>
        </p:txBody>
      </p:sp>
      <p:sp>
        <p:nvSpPr>
          <p:cNvPr id="184" name=""/>
          <p:cNvSpPr txBox="1"/>
          <p:nvPr/>
        </p:nvSpPr>
        <p:spPr>
          <a:xfrm>
            <a:off x="7582798" y="3710924"/>
            <a:ext cx="2224142" cy="297196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윤고딕 230"/>
                <a:ea typeface="한컴 윤고딕 230"/>
              </a:rPr>
              <a:t>수행 과정 중 나타난 문제점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<a:solidFill>
                <a:srgbClr val="000000"/>
              </a:solidFill>
              <a:latin typeface="한컴 윤고딕 230"/>
              <a:ea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 idx="0"/>
          </p:nvPr>
        </p:nvSpPr>
        <p:spPr>
          <a:xfrm>
            <a:off x="444449" y="122077"/>
            <a:ext cx="11303100" cy="9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Arial"/>
              <a:buNone/>
              <a:defRPr/>
            </a:pPr>
            <a:r>
              <a:rPr lang="ko-KR" sz="3000" b="1">
                <a:latin typeface="한컴 윤고딕 230"/>
                <a:ea typeface="한컴 윤고딕 230"/>
              </a:rPr>
              <a:t>     프로젝트 개요</a:t>
            </a:r>
            <a:r>
              <a:rPr lang="ko-KR" sz="3600">
                <a:latin typeface="한컴 윤고딕 230"/>
                <a:ea typeface="한컴 윤고딕 230"/>
              </a:rPr>
              <a:t> </a:t>
            </a:r>
            <a:endParaRPr sz="3600">
              <a:latin typeface="한컴 윤고딕 230"/>
              <a:ea typeface="한컴 윤고딕 230"/>
            </a:endParaRPr>
          </a:p>
        </p:txBody>
      </p:sp>
      <p:sp>
        <p:nvSpPr>
          <p:cNvPr id="189" name="Google Shape;189;p16"/>
          <p:cNvSpPr txBox="1"/>
          <p:nvPr/>
        </p:nvSpPr>
        <p:spPr>
          <a:xfrm>
            <a:off x="337450" y="16872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93C47D"/>
                </a:solidFill>
              </a:rPr>
              <a:t>01</a:t>
            </a:r>
            <a:endParaRPr b="1" sz="4300">
              <a:solidFill>
                <a:srgbClr val="93C47D"/>
              </a:solidFill>
            </a:endParaRPr>
          </a:p>
        </p:txBody>
      </p:sp>
      <p:sp>
        <p:nvSpPr>
          <p:cNvPr id="190" name="Google Shape;190;p16"/>
          <p:cNvSpPr txBox="1"/>
          <p:nvPr/>
        </p:nvSpPr>
        <p:spPr>
          <a:xfrm>
            <a:off x="261250" y="16872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B6D7A8"/>
                </a:solidFill>
              </a:rPr>
              <a:t>01</a:t>
            </a:r>
            <a:endParaRPr b="1" sz="4300">
              <a:solidFill>
                <a:srgbClr val="B6D7A8"/>
              </a:solidFill>
            </a:endParaRPr>
          </a:p>
        </p:txBody>
      </p:sp>
      <p:pic>
        <p:nvPicPr>
          <p:cNvPr id="191" name="Google Shape;1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001" y="1416500"/>
            <a:ext cx="6378000" cy="42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6"/>
          <p:cNvSpPr txBox="1"/>
          <p:nvPr/>
        </p:nvSpPr>
        <p:spPr>
          <a:xfrm>
            <a:off x="0" y="904875"/>
            <a:ext cx="76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6"/>
          <p:cNvSpPr txBox="1"/>
          <p:nvPr/>
        </p:nvSpPr>
        <p:spPr>
          <a:xfrm>
            <a:off x="261250" y="904125"/>
            <a:ext cx="2133600" cy="53985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400" b="1">
                <a:solidFill>
                  <a:srgbClr val="bf9000"/>
                </a:solidFill>
                <a:latin typeface="한컴 윤고딕 230"/>
                <a:ea typeface="한컴 윤고딕 230"/>
              </a:rPr>
              <a:t>1) 선정배경</a:t>
            </a:r>
            <a:endParaRPr sz="2400" b="1">
              <a:solidFill>
                <a:srgbClr val="bf9000"/>
              </a:solidFill>
              <a:latin typeface="한컴 윤고딕 230"/>
              <a:ea typeface="한컴 윤고딕 230"/>
            </a:endParaRPr>
          </a:p>
        </p:txBody>
      </p:sp>
      <p:pic>
        <p:nvPicPr>
          <p:cNvPr id="194" name="Google Shape;1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701" y="1162200"/>
            <a:ext cx="5064749" cy="506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6"/>
          <p:cNvSpPr/>
          <p:nvPr/>
        </p:nvSpPr>
        <p:spPr>
          <a:xfrm>
            <a:off x="1257300" y="5124450"/>
            <a:ext cx="6669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/>
          <p:nvPr/>
        </p:nvSpPr>
        <p:spPr>
          <a:xfrm>
            <a:off x="337450" y="16872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93C47D"/>
                </a:solidFill>
              </a:rPr>
              <a:t>01</a:t>
            </a:r>
            <a:endParaRPr b="1" sz="4300">
              <a:solidFill>
                <a:srgbClr val="93C47D"/>
              </a:solidFill>
            </a:endParaRPr>
          </a:p>
        </p:txBody>
      </p:sp>
      <p:sp>
        <p:nvSpPr>
          <p:cNvPr id="202" name="Google Shape;202;p17"/>
          <p:cNvSpPr txBox="1">
            <a:spLocks noGrp="1"/>
          </p:cNvSpPr>
          <p:nvPr>
            <p:ph type="body" idx="1"/>
          </p:nvPr>
        </p:nvSpPr>
        <p:spPr>
          <a:xfrm>
            <a:off x="306349" y="891225"/>
            <a:ext cx="2122500" cy="558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sz="2600" b="1">
                <a:solidFill>
                  <a:srgbClr val="bf9000"/>
                </a:solidFill>
                <a:latin typeface="한컴 윤고딕 230"/>
                <a:ea typeface="한컴 윤고딕 230"/>
                <a:cs typeface="Calibri"/>
                <a:sym typeface="Calibri"/>
              </a:rPr>
              <a:t>2) idea</a:t>
            </a:r>
            <a:endParaRPr lang="ko-KR" sz="2600" b="1">
              <a:solidFill>
                <a:srgbClr val="bf9000"/>
              </a:solidFill>
              <a:latin typeface="한컴 윤고딕 230"/>
              <a:ea typeface="한컴 윤고딕 230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>
                <a:latin typeface="한컴 윤고딕 230"/>
                <a:ea typeface="한컴 윤고딕 230"/>
              </a:rPr>
              <a:t> </a:t>
            </a:r>
            <a:endParaRPr lang="ko-KR">
              <a:latin typeface="한컴 윤고딕 230"/>
              <a:ea typeface="한컴 윤고딕 230"/>
            </a:endParaRPr>
          </a:p>
          <a:p>
            <a:pPr marL="266700" lvl="0" indent="-1447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endParaRPr>
              <a:latin typeface="한컴 윤고딕 230"/>
              <a:ea typeface="한컴 윤고딕 230"/>
            </a:endParaRPr>
          </a:p>
          <a:p>
            <a:pPr marL="266700" lvl="0" indent="-1447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endParaRPr>
              <a:latin typeface="한컴 윤고딕 230"/>
              <a:ea typeface="한컴 윤고딕 230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>
                <a:latin typeface="한컴 윤고딕 230"/>
                <a:ea typeface="한컴 윤고딕 230"/>
              </a:rPr>
              <a:t> </a:t>
            </a:r>
            <a:endParaRPr lang="ko-KR">
              <a:latin typeface="한컴 윤고딕 230"/>
              <a:ea typeface="한컴 윤고딕 230"/>
            </a:endParaRPr>
          </a:p>
          <a:p>
            <a:pPr marL="266700" lvl="0" indent="-1447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endParaRPr>
              <a:latin typeface="한컴 윤고딕 230"/>
              <a:ea typeface="한컴 윤고딕 230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endParaRPr>
              <a:latin typeface="한컴 윤고딕 230"/>
              <a:ea typeface="한컴 윤고딕 230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endParaRPr>
              <a:latin typeface="한컴 윤고딕 230"/>
              <a:ea typeface="한컴 윤고딕 230"/>
            </a:endParaRPr>
          </a:p>
          <a:p>
            <a:pPr marL="266700" lvl="0" indent="-1447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endParaRPr>
              <a:latin typeface="한컴 윤고딕 230"/>
              <a:ea typeface="한컴 윤고딕 230"/>
            </a:endParaRPr>
          </a:p>
        </p:txBody>
      </p:sp>
      <p:sp>
        <p:nvSpPr>
          <p:cNvPr id="203" name="Google Shape;203;p17"/>
          <p:cNvSpPr txBox="1"/>
          <p:nvPr/>
        </p:nvSpPr>
        <p:spPr>
          <a:xfrm>
            <a:off x="261250" y="16872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B6D7A8"/>
                </a:solidFill>
              </a:rPr>
              <a:t>01</a:t>
            </a:r>
            <a:endParaRPr b="1" sz="4300">
              <a:solidFill>
                <a:srgbClr val="B6D7A8"/>
              </a:solidFill>
            </a:endParaRPr>
          </a:p>
        </p:txBody>
      </p:sp>
      <p:sp>
        <p:nvSpPr>
          <p:cNvPr id="204" name="Google Shape;204;p17"/>
          <p:cNvSpPr txBox="1">
            <a:spLocks noGrp="1"/>
          </p:cNvSpPr>
          <p:nvPr>
            <p:ph type="title" idx="0"/>
          </p:nvPr>
        </p:nvSpPr>
        <p:spPr>
          <a:xfrm>
            <a:off x="439700" y="122075"/>
            <a:ext cx="11276100" cy="9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Arial"/>
              <a:buNone/>
              <a:defRPr/>
            </a:pPr>
            <a:r>
              <a:rPr lang="ko-KR" sz="3000" b="1">
                <a:latin typeface="한컴 윤고딕 230"/>
                <a:ea typeface="한컴 윤고딕 230"/>
                <a:cs typeface="Calibri"/>
                <a:sym typeface="Calibri"/>
              </a:rPr>
              <a:t>      프로젝트 개요</a:t>
            </a:r>
            <a:r>
              <a:rPr lang="ko-KR" sz="3600">
                <a:latin typeface="한컴 윤고딕 230"/>
                <a:ea typeface="한컴 윤고딕 230"/>
              </a:rPr>
              <a:t> </a:t>
            </a:r>
            <a:endParaRPr sz="3600">
              <a:latin typeface="한컴 윤고딕 230"/>
              <a:ea typeface="한컴 윤고딕 230"/>
            </a:endParaRPr>
          </a:p>
        </p:txBody>
      </p:sp>
      <p:grpSp>
        <p:nvGrpSpPr>
          <p:cNvPr id="205" name="Google Shape;205;p17"/>
          <p:cNvGrpSpPr/>
          <p:nvPr/>
        </p:nvGrpSpPr>
        <p:grpSpPr>
          <a:xfrm>
            <a:off x="986575" y="1450125"/>
            <a:ext cx="3248575" cy="1671888"/>
            <a:chOff x="8591550" y="461850"/>
            <a:chExt cx="3248575" cy="1671888"/>
          </a:xfrm>
        </p:grpSpPr>
        <p:grpSp>
          <p:nvGrpSpPr>
            <p:cNvPr id="206" name="Google Shape;206;p17"/>
            <p:cNvGrpSpPr/>
            <p:nvPr/>
          </p:nvGrpSpPr>
          <p:grpSpPr>
            <a:xfrm>
              <a:off x="8591550" y="461850"/>
              <a:ext cx="3248575" cy="1671888"/>
              <a:chOff x="7467600" y="509475"/>
              <a:chExt cx="3248575" cy="1671888"/>
            </a:xfrm>
          </p:grpSpPr>
          <p:pic>
            <p:nvPicPr>
              <p:cNvPr id="207" name="Google Shape;207;p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001275" y="613437"/>
                <a:ext cx="1714900" cy="156792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8" name="Google Shape;208;p17"/>
              <p:cNvCxnSpPr/>
              <p:nvPr/>
            </p:nvCxnSpPr>
            <p:spPr>
              <a:xfrm>
                <a:off x="8267700" y="714375"/>
                <a:ext cx="1124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9" name="Google Shape;209;p17"/>
              <p:cNvSpPr txBox="1"/>
              <p:nvPr/>
            </p:nvSpPr>
            <p:spPr>
              <a:xfrm>
                <a:off x="7467600" y="509475"/>
                <a:ext cx="1143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/>
                  <a:t>     (x , y)</a:t>
                </a:r>
                <a:endParaRPr/>
              </a:p>
            </p:txBody>
          </p:sp>
        </p:grpSp>
        <p:sp>
          <p:nvSpPr>
            <p:cNvPr id="210" name="Google Shape;210;p17"/>
            <p:cNvSpPr/>
            <p:nvPr/>
          </p:nvSpPr>
          <p:spPr>
            <a:xfrm>
              <a:off x="9115425" y="876300"/>
              <a:ext cx="120600" cy="120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9115425" y="1083040"/>
              <a:ext cx="120600" cy="120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9115425" y="1289780"/>
              <a:ext cx="120600" cy="1200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3" name="Google Shape;2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00" y="3545625"/>
            <a:ext cx="3619500" cy="24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7"/>
          <p:cNvSpPr txBox="1"/>
          <p:nvPr/>
        </p:nvSpPr>
        <p:spPr>
          <a:xfrm>
            <a:off x="1530350" y="3181350"/>
            <a:ext cx="2679381" cy="38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한컴 윤고딕 230"/>
                <a:ea typeface="한컴 윤고딕 230"/>
              </a:rPr>
              <a:t>    </a:t>
            </a:r>
            <a:r>
              <a:rPr lang="ko-KR">
                <a:latin typeface="한컴 윤고딕 230"/>
                <a:ea typeface="한컴 윤고딕 230"/>
              </a:rPr>
              <a:t>0      1      2      3      4</a:t>
            </a:r>
            <a:endParaRPr lang="ko-KR">
              <a:latin typeface="한컴 윤고딕 230"/>
              <a:ea typeface="한컴 윤고딕 230"/>
            </a:endParaRPr>
          </a:p>
        </p:txBody>
      </p:sp>
      <p:sp>
        <p:nvSpPr>
          <p:cNvPr id="215" name="Google Shape;215;p17"/>
          <p:cNvSpPr txBox="1"/>
          <p:nvPr/>
        </p:nvSpPr>
        <p:spPr>
          <a:xfrm>
            <a:off x="628500" y="6153150"/>
            <a:ext cx="3454200" cy="3866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>
                <a:latin typeface="한컴 윤고딕 230"/>
                <a:ea typeface="한컴 윤고딕 230"/>
              </a:rPr>
              <a:t>&lt;좌표값을 csv형식으로 저장&gt; labeling</a:t>
            </a:r>
            <a:endParaRPr>
              <a:latin typeface="한컴 윤고딕 230"/>
              <a:ea typeface="한컴 윤고딕 230"/>
            </a:endParaRPr>
          </a:p>
        </p:txBody>
      </p:sp>
      <p:sp>
        <p:nvSpPr>
          <p:cNvPr id="216" name="Google Shape;216;p17"/>
          <p:cNvSpPr/>
          <p:nvPr/>
        </p:nvSpPr>
        <p:spPr>
          <a:xfrm>
            <a:off x="4152900" y="2762250"/>
            <a:ext cx="676200" cy="14955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93c47d"/>
          </a:solidFill>
          <a:ln w="9525" cap="flat" cmpd="sng">
            <a:noFill/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7" name="Google Shape;217;p17"/>
          <p:cNvSpPr/>
          <p:nvPr/>
        </p:nvSpPr>
        <p:spPr>
          <a:xfrm>
            <a:off x="5646600" y="2619525"/>
            <a:ext cx="1611090" cy="537030"/>
          </a:xfrm>
          <a:prstGeom prst="flowChartTerminator">
            <a:avLst/>
          </a:prstGeom>
          <a:solidFill>
            <a:srgbClr val="6d9eeb"/>
          </a:solidFill>
          <a:ln w="9525" cap="flat" cmpd="sng">
            <a:solidFill>
              <a:srgbClr val="6d9eeb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>
                <a:latin typeface="한컴 윤고딕 230"/>
                <a:ea typeface="한컴 윤고딕 230"/>
              </a:rPr>
              <a:t>mark 4 </a:t>
            </a:r>
            <a:endParaRPr>
              <a:latin typeface="한컴 윤고딕 230"/>
              <a:ea typeface="한컴 윤고딕 230"/>
            </a:endParaRPr>
          </a:p>
        </p:txBody>
      </p:sp>
      <p:sp>
        <p:nvSpPr>
          <p:cNvPr id="218" name="Google Shape;218;p17"/>
          <p:cNvSpPr/>
          <p:nvPr/>
        </p:nvSpPr>
        <p:spPr>
          <a:xfrm>
            <a:off x="9714558" y="2635403"/>
            <a:ext cx="1611090" cy="537030"/>
          </a:xfrm>
          <a:prstGeom prst="flowChartTerminator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>
                <a:latin typeface="한컴 윤고딕 230"/>
                <a:ea typeface="한컴 윤고딕 230"/>
              </a:rPr>
              <a:t>mark 3</a:t>
            </a:r>
            <a:endParaRPr>
              <a:latin typeface="한컴 윤고딕 230"/>
              <a:ea typeface="한컴 윤고딕 230"/>
            </a:endParaRPr>
          </a:p>
        </p:txBody>
      </p:sp>
      <p:sp>
        <p:nvSpPr>
          <p:cNvPr id="219" name="Google Shape;219;p17"/>
          <p:cNvSpPr/>
          <p:nvPr/>
        </p:nvSpPr>
        <p:spPr>
          <a:xfrm>
            <a:off x="7643295" y="6084734"/>
            <a:ext cx="1611090" cy="537030"/>
          </a:xfrm>
          <a:prstGeom prst="flowChartTerminator">
            <a:avLst/>
          </a:prstGeom>
          <a:solidFill>
            <a:srgbClr val="6d9eeb"/>
          </a:solidFill>
          <a:ln w="9525" cap="flat" cmpd="sng">
            <a:solidFill>
              <a:srgbClr val="6d9eeb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>
                <a:latin typeface="한컴 윤고딕 230"/>
                <a:ea typeface="한컴 윤고딕 230"/>
              </a:rPr>
              <a:t> 발표</a:t>
            </a:r>
            <a:endParaRPr>
              <a:latin typeface="한컴 윤고딕 230"/>
              <a:ea typeface="한컴 윤고딕 230"/>
            </a:endParaRPr>
          </a:p>
        </p:txBody>
      </p:sp>
      <p:sp>
        <p:nvSpPr>
          <p:cNvPr id="220" name="Google Shape;220;p17"/>
          <p:cNvSpPr/>
          <p:nvPr/>
        </p:nvSpPr>
        <p:spPr>
          <a:xfrm rot="5400000">
            <a:off x="7939275" y="2742784"/>
            <a:ext cx="866700" cy="973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9100" y="247875"/>
            <a:ext cx="3174876" cy="22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48013" y="247875"/>
            <a:ext cx="3211617" cy="22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3300" y="3726000"/>
            <a:ext cx="3218675" cy="22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 txBox="1"/>
          <p:nvPr/>
        </p:nvSpPr>
        <p:spPr>
          <a:xfrm>
            <a:off x="394688" y="12272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93C47D"/>
                </a:solidFill>
              </a:rPr>
              <a:t>01</a:t>
            </a:r>
            <a:endParaRPr b="1" sz="4300">
              <a:solidFill>
                <a:srgbClr val="93C47D"/>
              </a:solidFill>
            </a:endParaRPr>
          </a:p>
        </p:txBody>
      </p:sp>
      <p:sp>
        <p:nvSpPr>
          <p:cNvPr id="230" name="Google Shape;230;p18"/>
          <p:cNvSpPr txBox="1"/>
          <p:nvPr/>
        </p:nvSpPr>
        <p:spPr>
          <a:xfrm>
            <a:off x="318488" y="13917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B6D7A8"/>
                </a:solidFill>
              </a:rPr>
              <a:t>01</a:t>
            </a:r>
            <a:endParaRPr b="1" sz="4300">
              <a:solidFill>
                <a:srgbClr val="B6D7A8"/>
              </a:solidFill>
            </a:endParaRPr>
          </a:p>
        </p:txBody>
      </p:sp>
      <p:sp>
        <p:nvSpPr>
          <p:cNvPr id="231" name="Google Shape;231;p18"/>
          <p:cNvSpPr txBox="1">
            <a:spLocks noGrp="1"/>
          </p:cNvSpPr>
          <p:nvPr>
            <p:ph type="title" idx="0"/>
          </p:nvPr>
        </p:nvSpPr>
        <p:spPr>
          <a:xfrm>
            <a:off x="363511" y="70752"/>
            <a:ext cx="11303100" cy="9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Arial"/>
              <a:buNone/>
              <a:defRPr/>
            </a:pPr>
            <a:r>
              <a:rPr lang="ko-KR" sz="3000" b="1">
                <a:latin typeface="한컴 윤고딕 230"/>
                <a:ea typeface="한컴 윤고딕 230"/>
              </a:rPr>
              <a:t>  </a:t>
            </a:r>
            <a:r>
              <a:rPr lang="ko-KR" sz="3000" b="1">
                <a:latin typeface="한컴 윤고딕 230"/>
                <a:ea typeface="한컴 윤고딕 230"/>
                <a:cs typeface="Calibri"/>
                <a:sym typeface="Calibri"/>
              </a:rPr>
              <a:t>     프로젝트 개요</a:t>
            </a:r>
            <a:r>
              <a:rPr lang="ko-KR" sz="3000" b="1">
                <a:latin typeface="한컴 윤고딕 230"/>
                <a:ea typeface="한컴 윤고딕 230"/>
              </a:rPr>
              <a:t> </a:t>
            </a:r>
            <a:endParaRPr sz="3000" b="1">
              <a:latin typeface="한컴 윤고딕 230"/>
              <a:ea typeface="한컴 윤고딕 230"/>
            </a:endParaRPr>
          </a:p>
        </p:txBody>
      </p:sp>
      <p:sp>
        <p:nvSpPr>
          <p:cNvPr id="232" name="Google Shape;232;p18"/>
          <p:cNvSpPr txBox="1">
            <a:spLocks noGrp="1"/>
          </p:cNvSpPr>
          <p:nvPr>
            <p:ph type="body" idx="1"/>
          </p:nvPr>
        </p:nvSpPr>
        <p:spPr>
          <a:xfrm>
            <a:off x="394712" y="853403"/>
            <a:ext cx="7737000" cy="846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sz="2600" b="1">
                <a:solidFill>
                  <a:srgbClr val="d1b352"/>
                </a:solidFill>
                <a:latin typeface="한컴 윤고딕 230"/>
                <a:ea typeface="한컴 윤고딕 230"/>
              </a:rPr>
              <a:t>3) 기대 효과</a:t>
            </a:r>
            <a:endParaRPr lang="ko-KR" sz="2600" b="1">
              <a:solidFill>
                <a:srgbClr val="d1b352"/>
              </a:solidFill>
              <a:latin typeface="한컴 윤고딕 230"/>
              <a:ea typeface="한컴 윤고딕 230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sz="2600" b="1">
                <a:latin typeface="한컴 윤고딕 230"/>
                <a:ea typeface="한컴 윤고딕 230"/>
              </a:rPr>
              <a:t> </a:t>
            </a:r>
            <a:endParaRPr lang="ko-KR" sz="2600" b="1">
              <a:latin typeface="한컴 윤고딕 230"/>
              <a:ea typeface="한컴 윤고딕 230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endParaRPr sz="2600" b="1">
              <a:latin typeface="한컴 윤고딕 230"/>
              <a:ea typeface="한컴 윤고딕 230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endParaRPr>
              <a:latin typeface="한컴 윤고딕 230"/>
              <a:ea typeface="한컴 윤고딕 230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endParaRPr>
              <a:latin typeface="한컴 윤고딕 230"/>
              <a:ea typeface="한컴 윤고딕 230"/>
            </a:endParaRPr>
          </a:p>
          <a:p>
            <a:pPr marL="266700" lvl="0" indent="-144780" algn="l" rtl="0"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endParaRPr>
              <a:latin typeface="한컴 윤고딕 230"/>
              <a:ea typeface="한컴 윤고딕 230"/>
            </a:endParaRPr>
          </a:p>
          <a:p>
            <a:pPr marL="266700" lvl="0" indent="-144780" algn="l" rtl="0"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endParaRPr>
              <a:latin typeface="한컴 윤고딕 230"/>
              <a:ea typeface="한컴 윤고딕 230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>
                <a:latin typeface="한컴 윤고딕 230"/>
                <a:ea typeface="한컴 윤고딕 230"/>
              </a:rPr>
              <a:t> </a:t>
            </a:r>
            <a:endParaRPr lang="ko-KR">
              <a:latin typeface="한컴 윤고딕 230"/>
              <a:ea typeface="한컴 윤고딕 230"/>
            </a:endParaRPr>
          </a:p>
          <a:p>
            <a:pPr marL="266700" lvl="0" indent="-144780" algn="l" rtl="0"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endParaRPr>
              <a:latin typeface="한컴 윤고딕 230"/>
              <a:ea typeface="한컴 윤고딕 230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endParaRPr>
              <a:latin typeface="한컴 윤고딕 230"/>
              <a:ea typeface="한컴 윤고딕 230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endParaRPr>
              <a:latin typeface="한컴 윤고딕 230"/>
              <a:ea typeface="한컴 윤고딕 230"/>
            </a:endParaRPr>
          </a:p>
          <a:p>
            <a:pPr marL="266700" lvl="0" indent="-144780" algn="l" rtl="0">
              <a:spcBef>
                <a:spcPts val="480"/>
              </a:spcBef>
              <a:spcAft>
                <a:spcPts val="0"/>
              </a:spcAft>
              <a:buSzPct val="25000"/>
              <a:buNone/>
              <a:defRPr/>
            </a:pPr>
            <a:endParaRPr>
              <a:latin typeface="한컴 윤고딕 230"/>
              <a:ea typeface="한컴 윤고딕 230"/>
            </a:endParaRPr>
          </a:p>
        </p:txBody>
      </p:sp>
      <p:grpSp>
        <p:nvGrpSpPr>
          <p:cNvPr id="233" name="Google Shape;233;p18"/>
          <p:cNvGrpSpPr/>
          <p:nvPr/>
        </p:nvGrpSpPr>
        <p:grpSpPr>
          <a:xfrm rot="0">
            <a:off x="3819218" y="4761591"/>
            <a:ext cx="5740840" cy="2023083"/>
            <a:chOff x="2299650" y="4318000"/>
            <a:chExt cx="7592700" cy="1950900"/>
          </a:xfrm>
          <a:effectLst/>
        </p:grpSpPr>
        <p:sp>
          <p:nvSpPr>
            <p:cNvPr id="234" name="Google Shape;234;p18"/>
            <p:cNvSpPr/>
            <p:nvPr/>
          </p:nvSpPr>
          <p:spPr>
            <a:xfrm>
              <a:off x="2299650" y="4318000"/>
              <a:ext cx="7592700" cy="19509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rgbClr val="ffd966"/>
            </a:solidFill>
            <a:ln w="9525" cap="flat" cmpd="sng">
              <a:solidFill>
                <a:schemeClr val="dk2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effectLst/>
              </a:endParaRPr>
            </a:p>
          </p:txBody>
        </p:sp>
        <p:sp>
          <p:nvSpPr>
            <p:cNvPr id="235" name="Google Shape;235;p18"/>
            <p:cNvSpPr txBox="1"/>
            <p:nvPr/>
          </p:nvSpPr>
          <p:spPr>
            <a:xfrm>
              <a:off x="3469825" y="4816925"/>
              <a:ext cx="5429400" cy="903589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  <a:effectLst/>
          </p:spPr>
          <p:txBody>
            <a:bodyPr wrap="square" lIns="91424" tIns="91424" rIns="91424" bIns="91424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lang="ko-KR" sz="5000" i="1" mc:Ignorable="hp" hp:hslEmbossed="0">
                  <a:solidFill>
                    <a:srgbClr val="c27ba0"/>
                  </a:solidFill>
                  <a:effectLst/>
                </a:rPr>
                <a:t>         </a:t>
              </a:r>
              <a:r>
                <a:rPr xmlns:mc="http://schemas.openxmlformats.org/markup-compatibility/2006" xmlns:hp="http://schemas.haansoft.com/office/presentation/8.0" lang="ko-KR" sz="5000" b="1" i="1" mc:Ignorable="hp" hp:hslEmbossed="0">
                  <a:solidFill>
                    <a:srgbClr val="c27ba0"/>
                  </a:solidFill>
                  <a:effectLst/>
                </a:rPr>
                <a:t>Eas</a:t>
              </a:r>
              <a:r>
                <a:rPr xmlns:mc="http://schemas.openxmlformats.org/markup-compatibility/2006" xmlns:hp="http://schemas.haansoft.com/office/presentation/8.0" lang="en-US" altLang="ko-KR" sz="5000" b="1" i="1" mc:Ignorable="hp" hp:hslEmbossed="0">
                  <a:solidFill>
                    <a:srgbClr val="c27ba0"/>
                  </a:solidFill>
                  <a:effectLst/>
                </a:rPr>
                <a:t>y</a:t>
              </a:r>
              <a:endParaRPr xmlns:mc="http://schemas.openxmlformats.org/markup-compatibility/2006" xmlns:hp="http://schemas.haansoft.com/office/presentation/8.0" lang="en-US" altLang="ko-KR" sz="5000" b="1" i="1" mc:Ignorable="hp" hp:hslEmbossed="0">
                <a:solidFill>
                  <a:srgbClr val="c27ba0"/>
                </a:solidFill>
                <a:effectLst/>
              </a:endParaRPr>
            </a:p>
          </p:txBody>
        </p:sp>
      </p:grpSp>
      <p:grpSp>
        <p:nvGrpSpPr>
          <p:cNvPr id="236" name="Google Shape;233;p18"/>
          <p:cNvGrpSpPr/>
          <p:nvPr/>
        </p:nvGrpSpPr>
        <p:grpSpPr>
          <a:xfrm rot="0">
            <a:off x="2752418" y="2894691"/>
            <a:ext cx="5740840" cy="2023083"/>
            <a:chOff x="2299650" y="4318000"/>
            <a:chExt cx="7592700" cy="1950900"/>
          </a:xfrm>
          <a:effectLst/>
        </p:grpSpPr>
        <p:sp>
          <p:nvSpPr>
            <p:cNvPr id="237" name="Google Shape;234;p18"/>
            <p:cNvSpPr/>
            <p:nvPr/>
          </p:nvSpPr>
          <p:spPr>
            <a:xfrm>
              <a:off x="2299650" y="4318000"/>
              <a:ext cx="7592700" cy="19509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rgbClr val="ffd966">
                <a:alpha val="100000"/>
              </a:srgbClr>
            </a:solidFill>
            <a:ln w="9525" cap="flat" cmpd="sng">
              <a:solidFill>
                <a:srgbClr val="347775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5;p18"/>
            <p:cNvSpPr txBox="1"/>
            <p:nvPr/>
          </p:nvSpPr>
          <p:spPr>
            <a:xfrm>
              <a:off x="3469823" y="4816925"/>
              <a:ext cx="5429400" cy="903590"/>
            </a:xfrm>
            <a:prstGeom prst="rect">
              <a:avLst/>
            </a:prstGeom>
            <a:solidFill>
              <a:srgbClr val="ffd966">
                <a:alpha val="100000"/>
              </a:srgbClr>
            </a:solidFill>
            <a:ln>
              <a:noFill/>
            </a:ln>
            <a:effectLst/>
          </p:spPr>
          <p:txBody>
            <a:bodyPr wrap="square" lIns="91424" tIns="91424" rIns="91424" bIns="91424" anchor="t" anchorCtr="0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sz="5000" b="0" i="1" u="none" strike="noStrike" kern="0" cap="none" spc="0" normalizeH="0" baseline="0" mc:Ignorable="hp" hp:hslEmbossed="0">
                  <a:solidFill>
                    <a:srgbClr val="c27ba0"/>
                  </a:solidFill>
                  <a:effectLst/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5000" b="1" i="1" u="none" strike="noStrike" kern="0" cap="none" spc="0" normalizeH="0" baseline="0" mc:Ignorable="hp" hp:hslEmbossed="0">
                  <a:solidFill>
                    <a:srgbClr val="c27ba0"/>
                  </a:solidFill>
                  <a:effectLst/>
                  <a:latin typeface="Arial"/>
                  <a:ea typeface="Arial"/>
                  <a:cs typeface="Arial"/>
                  <a:sym typeface="Arial"/>
                </a:rPr>
                <a:t>Light</a:t>
              </a:r>
              <a:r>
                <a:rPr xmlns:mc="http://schemas.openxmlformats.org/markup-compatibility/2006" xmlns:hp="http://schemas.haansoft.com/office/presentation/8.0" kumimoji="0" lang="ko-KR" sz="5000" b="0" i="1" u="none" strike="noStrike" kern="0" cap="none" spc="0" normalizeH="0" baseline="0" mc:Ignorable="hp" hp:hslEmbossed="0">
                  <a:solidFill>
                    <a:srgbClr val="c27ba0"/>
                  </a:solidFill>
                  <a:effectLst/>
                  <a:latin typeface="Arial"/>
                  <a:ea typeface="Arial"/>
                  <a:cs typeface="Arial"/>
                  <a:sym typeface="Arial"/>
                </a:rPr>
                <a:t>      </a:t>
              </a:r>
              <a:endParaRPr xmlns:mc="http://schemas.openxmlformats.org/markup-compatibility/2006" xmlns:hp="http://schemas.haansoft.com/office/presentation/8.0" kumimoji="0" lang="ko-KR" sz="5000" b="0" i="1" u="none" strike="noStrike" kern="0" cap="none" spc="0" normalizeH="0" baseline="0" mc:Ignorable="hp" hp:hslEmbossed="0">
                <a:solidFill>
                  <a:srgbClr val="c27ba0"/>
                </a:solidFill>
                <a:effectLst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3;p18"/>
          <p:cNvGrpSpPr/>
          <p:nvPr/>
        </p:nvGrpSpPr>
        <p:grpSpPr>
          <a:xfrm rot="0">
            <a:off x="1695143" y="1065891"/>
            <a:ext cx="5740840" cy="2023083"/>
            <a:chOff x="2299650" y="4318000"/>
            <a:chExt cx="7592700" cy="1950900"/>
          </a:xfrm>
          <a:effectLst/>
        </p:grpSpPr>
        <p:sp>
          <p:nvSpPr>
            <p:cNvPr id="240" name="Google Shape;234;p18"/>
            <p:cNvSpPr/>
            <p:nvPr/>
          </p:nvSpPr>
          <p:spPr>
            <a:xfrm>
              <a:off x="2299650" y="4318000"/>
              <a:ext cx="7592700" cy="195090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rgbClr val="ffd966">
                <a:alpha val="100000"/>
              </a:srgbClr>
            </a:solidFill>
            <a:ln w="9525" cap="flat" cmpd="sng">
              <a:solidFill>
                <a:srgbClr val="347775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35;p18"/>
            <p:cNvSpPr txBox="1"/>
            <p:nvPr/>
          </p:nvSpPr>
          <p:spPr>
            <a:xfrm>
              <a:off x="3469823" y="4816925"/>
              <a:ext cx="5429400" cy="903590"/>
            </a:xfrm>
            <a:prstGeom prst="rect">
              <a:avLst/>
            </a:prstGeom>
            <a:solidFill>
              <a:srgbClr val="ffd966">
                <a:alpha val="100000"/>
              </a:srgbClr>
            </a:solidFill>
            <a:ln>
              <a:noFill/>
            </a:ln>
            <a:effectLst/>
          </p:spPr>
          <p:txBody>
            <a:bodyPr wrap="square" lIns="91424" tIns="91424" rIns="91424" bIns="91424" anchor="t" anchorCtr="0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sz="5000" b="0" i="1" u="none" strike="noStrike" kern="0" cap="none" spc="0" normalizeH="0" baseline="0" mc:Ignorable="hp" hp:hslEmbossed="0">
                  <a:solidFill>
                    <a:srgbClr val="c27ba0"/>
                  </a:solidFill>
                  <a:effectLst/>
                  <a:latin typeface="Arial"/>
                  <a:ea typeface="Arial"/>
                  <a:cs typeface="Arial"/>
                  <a:sym typeface="Arial"/>
                </a:rPr>
                <a:t>         </a:t>
              </a:r>
              <a:r>
                <a:rPr xmlns:mc="http://schemas.openxmlformats.org/markup-compatibility/2006" xmlns:hp="http://schemas.haansoft.com/office/presentation/8.0" kumimoji="0" lang="en-US" altLang="ko-KR" sz="5000" b="1" i="1" u="none" strike="noStrike" kern="0" cap="none" spc="0" normalizeH="0" baseline="0" mc:Ignorable="hp" hp:hslEmbossed="0">
                  <a:solidFill>
                    <a:srgbClr val="c27ba0"/>
                  </a:solidFill>
                  <a:effectLst/>
                  <a:latin typeface="Arial"/>
                  <a:ea typeface="Arial"/>
                  <a:cs typeface="Arial"/>
                  <a:sym typeface="Arial"/>
                </a:rPr>
                <a:t>Fast</a:t>
              </a:r>
              <a:endParaRPr xmlns:mc="http://schemas.openxmlformats.org/markup-compatibility/2006" xmlns:hp="http://schemas.haansoft.com/office/presentation/8.0" kumimoji="0" lang="en-US" altLang="ko-KR" sz="5000" b="1" i="1" u="none" strike="noStrike" kern="0" cap="none" spc="0" normalizeH="0" baseline="0" mc:Ignorable="hp" hp:hslEmbossed="0">
                <a:solidFill>
                  <a:srgbClr val="c27ba0"/>
                </a:solidFill>
                <a:effectLst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"/>
          <p:cNvSpPr/>
          <p:nvPr/>
        </p:nvSpPr>
        <p:spPr>
          <a:xfrm>
            <a:off x="8263548" y="1551476"/>
            <a:ext cx="1117357" cy="1117357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rgbClr val="0000ff"/>
                </a:solidFill>
                <a:effectLst/>
              </a:rPr>
              <a:t>FPS</a:t>
            </a:r>
            <a:endParaRPr xmlns:mc="http://schemas.openxmlformats.org/markup-compatibility/2006" xmlns:hp="http://schemas.haansoft.com/office/presentation/8.0" lang="en-US" altLang="ko-KR" mc:Ignorable="hp" hp:hslEmbossed="0">
              <a:solidFill>
                <a:srgbClr val="0000ff"/>
              </a:solidFill>
              <a:effectLst/>
            </a:endParaRPr>
          </a:p>
        </p:txBody>
      </p:sp>
      <p:sp>
        <p:nvSpPr>
          <p:cNvPr id="243" name=""/>
          <p:cNvSpPr/>
          <p:nvPr/>
        </p:nvSpPr>
        <p:spPr>
          <a:xfrm>
            <a:off x="10443061" y="5239115"/>
            <a:ext cx="1117357" cy="1117357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25400" cap="flat" cmpd="sng" algn="ctr">
            <a:solidFill>
              <a:srgbClr val="2f4f4f">
                <a:alpha val="100000"/>
              </a:srgbClr>
            </a:solidFill>
            <a:prstDash val="solid"/>
          </a:ln>
          <a:effectLst/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0000ff"/>
                </a:solidFill>
                <a:effectLst/>
                <a:latin typeface="Arial"/>
                <a:ea typeface="맑은 고딕"/>
                <a:cs typeface="Arial"/>
              </a:rPr>
              <a:t>Talk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<a:solidFill>
                <a:srgbClr val="0000ff"/>
              </a:solidFill>
              <a:effectLst/>
              <a:latin typeface="Arial"/>
              <a:ea typeface="맑은 고딕"/>
              <a:cs typeface="Arial"/>
            </a:endParaRPr>
          </a:p>
        </p:txBody>
      </p:sp>
      <p:sp>
        <p:nvSpPr>
          <p:cNvPr id="244" name=""/>
          <p:cNvSpPr/>
          <p:nvPr/>
        </p:nvSpPr>
        <p:spPr>
          <a:xfrm>
            <a:off x="9380416" y="3303343"/>
            <a:ext cx="1117357" cy="1117357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25400" cap="flat" cmpd="sng" algn="ctr">
            <a:solidFill>
              <a:srgbClr val="2f4f4f">
                <a:alpha val="100000"/>
              </a:srgbClr>
            </a:solidFill>
            <a:prstDash val="solid"/>
          </a:ln>
          <a:effectLst/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0000ff"/>
                </a:solidFill>
                <a:effectLst/>
                <a:latin typeface="Arial"/>
                <a:ea typeface="맑은 고딕"/>
                <a:cs typeface="Arial"/>
              </a:rPr>
              <a:t>Mark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<a:solidFill>
                <a:srgbClr val="0000ff"/>
              </a:solidFill>
              <a:effectLst/>
              <a:latin typeface="Arial"/>
              <a:ea typeface="맑은 고딕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p19"/>
          <p:cNvGraphicFramePr/>
          <p:nvPr/>
        </p:nvGraphicFramePr>
        <p:xfrm>
          <a:off x="431799" y="1308100"/>
          <a:ext cx="11303025" cy="5225850"/>
        </p:xfrm>
        <a:graphic>
          <a:graphicData uri="http://schemas.openxmlformats.org/drawingml/2006/table">
            <a:tbl>
              <a:tblPr firstRow="1" bandRow="1">
                <a:noFill/>
                <a:tableStyleId>{8421A959-F041-4C91-B8AB-8CF6A6D38F3C}</a:tableStyleId>
              </a:tblPr>
              <a:tblGrid>
                <a:gridCol w="3767675"/>
                <a:gridCol w="3767675"/>
                <a:gridCol w="3767675"/>
              </a:tblGrid>
              <a:tr h="870975"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300">
                          <a:solidFill>
                            <a:srgbClr val="000000"/>
                          </a:solidFill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멤버</a:t>
                      </a:r>
                      <a:endParaRPr sz="2300" u="none" strike="noStrike" cap="none">
                        <a:solidFill>
                          <a:srgbClr val="000000"/>
                        </a:solidFill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f2cc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300" u="none" strike="noStrike" cap="none">
                          <a:solidFill>
                            <a:srgbClr val="000000"/>
                          </a:solidFill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역할</a:t>
                      </a:r>
                      <a:endParaRPr sz="2300" u="none" strike="noStrike" cap="none">
                        <a:solidFill>
                          <a:srgbClr val="000000"/>
                        </a:solidFill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f2cc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300" u="none" strike="noStrike" cap="none">
                          <a:solidFill>
                            <a:srgbClr val="000000"/>
                          </a:solidFill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담당업무</a:t>
                      </a:r>
                      <a:endParaRPr sz="2300" u="none" strike="noStrike" cap="none">
                        <a:solidFill>
                          <a:srgbClr val="000000"/>
                        </a:solidFill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f2cc"/>
                    </a:solidFill>
                  </a:tcPr>
                </a:tc>
              </a:tr>
              <a:tr h="870975"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김건우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주제 선정, 코딩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자료조사, 코딩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</a:tr>
              <a:tr h="870975"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김도윤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데이터수집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데이터 자료 학습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</a:tr>
              <a:tr h="870975"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김용찬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pm 코더 진행관리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전반적인 코딩 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</a:tr>
              <a:tr h="870975"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이세복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ppt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모델 설계, </a:t>
                      </a: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ppt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</a:tr>
              <a:tr h="870975"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최지호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데이터수집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데이터 자료 학습 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49" name="Google Shape;249;p19"/>
          <p:cNvSpPr txBox="1"/>
          <p:nvPr/>
        </p:nvSpPr>
        <p:spPr>
          <a:xfrm>
            <a:off x="413650" y="16872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93C47D"/>
                </a:solidFill>
              </a:rPr>
              <a:t>02</a:t>
            </a:r>
            <a:endParaRPr b="1" sz="4300">
              <a:solidFill>
                <a:srgbClr val="93C47D"/>
              </a:solidFill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337450" y="16872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B6D7A8"/>
                </a:solidFill>
              </a:rPr>
              <a:t>02</a:t>
            </a:r>
            <a:endParaRPr b="1" sz="4300">
              <a:solidFill>
                <a:srgbClr val="B6D7A8"/>
              </a:solidFill>
            </a:endParaRPr>
          </a:p>
        </p:txBody>
      </p:sp>
      <p:sp>
        <p:nvSpPr>
          <p:cNvPr id="251" name="Google Shape;251;p19"/>
          <p:cNvSpPr txBox="1">
            <a:spLocks noGrp="1"/>
          </p:cNvSpPr>
          <p:nvPr>
            <p:ph type="title" idx="0"/>
          </p:nvPr>
        </p:nvSpPr>
        <p:spPr>
          <a:xfrm>
            <a:off x="1144799" y="115627"/>
            <a:ext cx="11303100" cy="9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Arial"/>
              <a:buNone/>
              <a:defRPr/>
            </a:pPr>
            <a:r>
              <a:rPr lang="ko-KR" sz="3000" b="1">
                <a:latin typeface="한컴 윤고딕 230"/>
                <a:ea typeface="한컴 윤고딕 230"/>
                <a:cs typeface="Calibri"/>
                <a:sym typeface="Calibri"/>
              </a:rPr>
              <a:t>프로젝트 구성 및 역할</a:t>
            </a:r>
            <a:endParaRPr>
              <a:latin typeface="한컴 윤고딕 230"/>
              <a:ea typeface="한컴 윤고딕 230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/>
          <p:nvPr/>
        </p:nvSpPr>
        <p:spPr>
          <a:xfrm>
            <a:off x="413650" y="16872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93C47D"/>
                </a:solidFill>
              </a:rPr>
              <a:t>03</a:t>
            </a:r>
            <a:endParaRPr b="1" sz="4300">
              <a:solidFill>
                <a:srgbClr val="93C47D"/>
              </a:solidFill>
            </a:endParaRPr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 idx="0"/>
          </p:nvPr>
        </p:nvSpPr>
        <p:spPr>
          <a:xfrm>
            <a:off x="884200" y="123800"/>
            <a:ext cx="11308200" cy="891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Arial"/>
              <a:buNone/>
              <a:defRPr/>
            </a:pPr>
            <a:r>
              <a:rPr lang="ko-KR" sz="3000" b="1">
                <a:latin typeface="한컴 윤고딕 230"/>
                <a:ea typeface="한컴 윤고딕 230"/>
              </a:rPr>
              <a:t>  프로젝트 수행 절차</a:t>
            </a:r>
            <a:r>
              <a:rPr lang="ko-KR">
                <a:latin typeface="한컴 윤고딕 230"/>
                <a:ea typeface="한컴 윤고딕 230"/>
              </a:rPr>
              <a:t> </a:t>
            </a:r>
            <a:endParaRPr>
              <a:latin typeface="한컴 윤고딕 230"/>
              <a:ea typeface="한컴 윤고딕 230"/>
            </a:endParaRPr>
          </a:p>
        </p:txBody>
      </p:sp>
      <p:graphicFrame>
        <p:nvGraphicFramePr>
          <p:cNvPr id="258" name="Google Shape;258;p20"/>
          <p:cNvGraphicFramePr/>
          <p:nvPr/>
        </p:nvGraphicFramePr>
        <p:xfrm>
          <a:off x="431799" y="1308100"/>
          <a:ext cx="11308075" cy="4730700"/>
        </p:xfrm>
        <a:graphic>
          <a:graphicData uri="http://schemas.openxmlformats.org/drawingml/2006/table">
            <a:tbl>
              <a:tblPr firstRow="1" bandRow="1">
                <a:noFill/>
                <a:tableStyleId>{8421A959-F041-4C91-B8AB-8CF6A6D38F3C}</a:tableStyleId>
              </a:tblPr>
              <a:tblGrid>
                <a:gridCol w="2830825"/>
                <a:gridCol w="2825750"/>
                <a:gridCol w="2825750"/>
                <a:gridCol w="2825750"/>
              </a:tblGrid>
              <a:tr h="788450"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400" u="none" strike="noStrike" cap="none">
                          <a:solidFill>
                            <a:srgbClr val="353535"/>
                          </a:solidFill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구분 </a:t>
                      </a:r>
                      <a:endParaRPr sz="2400" u="none" strike="noStrike" cap="none">
                        <a:solidFill>
                          <a:srgbClr val="353535"/>
                        </a:solidFill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f2cc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400" u="none" strike="noStrike" cap="none">
                          <a:solidFill>
                            <a:srgbClr val="353535"/>
                          </a:solidFill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기간</a:t>
                      </a:r>
                      <a:endParaRPr sz="2400" u="none" strike="noStrike" cap="none">
                        <a:solidFill>
                          <a:srgbClr val="353535"/>
                        </a:solidFill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f2cc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400" u="none" strike="noStrike" cap="none">
                          <a:solidFill>
                            <a:srgbClr val="353535"/>
                          </a:solidFill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활동</a:t>
                      </a:r>
                      <a:endParaRPr sz="2400" u="none" strike="noStrike" cap="none">
                        <a:solidFill>
                          <a:srgbClr val="353535"/>
                        </a:solidFill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f2cc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400" u="none" strike="noStrike" cap="none">
                          <a:solidFill>
                            <a:srgbClr val="353535"/>
                          </a:solidFill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담당자</a:t>
                      </a:r>
                      <a:endParaRPr sz="2400" u="none" strike="noStrike" cap="none">
                        <a:solidFill>
                          <a:srgbClr val="353535"/>
                        </a:solidFill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f2cc"/>
                    </a:solidFill>
                  </a:tcPr>
                </a:tc>
              </a:tr>
              <a:tr h="788450"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아이디어 수립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6 /14~ 6/16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수화 작동 모델 조사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김건우 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</a:tr>
              <a:tr h="788450"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모델링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6/16~6/24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오픈소스 활용과 원하는 기능 이식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김건우, 김용찬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</a:tr>
              <a:tr h="788450"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데이터 학습 라벨링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6/22~6/2</a:t>
                      </a:r>
                      <a:r>
                        <a:rPr lang="ko-KR" sz="2100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8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수화 모션과 해당 단어 라벨링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이세복, 김도윤, 최지호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</a:tr>
              <a:tr h="788450"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오류 및 모델 수정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6/25~6/28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결과가 안나오는 원인 분석 및 해결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김용찬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</a:tr>
              <a:tr h="788450"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최종 결과물 산출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 u="none" strike="noStrike" cap="none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6/28~</a:t>
                      </a:r>
                      <a:r>
                        <a:rPr lang="ko-KR" sz="2100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7/1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ppt, 코드 수정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  <a:tc>
                  <a:txBody>
                    <a:bodyPr vert="horz" lIns="91450" tIns="45725" rIns="91450" bIns="45725" anchor="ctr" anchorCtr="0"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2100">
                          <a:latin typeface="한컴 윤고딕 230"/>
                          <a:ea typeface="한컴 윤고딕 230"/>
                          <a:cs typeface="Calibri"/>
                          <a:sym typeface="Calibri"/>
                        </a:rPr>
                        <a:t>모두</a:t>
                      </a:r>
                      <a:endParaRPr sz="2100" u="none" strike="noStrike" cap="none">
                        <a:latin typeface="한컴 윤고딕 230"/>
                        <a:ea typeface="한컴 윤고딕 230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59" name="Google Shape;259;p20"/>
          <p:cNvSpPr txBox="1"/>
          <p:nvPr/>
        </p:nvSpPr>
        <p:spPr>
          <a:xfrm>
            <a:off x="337450" y="16872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B6D7A8"/>
                </a:solidFill>
              </a:rPr>
              <a:t>03</a:t>
            </a:r>
            <a:endParaRPr b="1" sz="4300">
              <a:solidFill>
                <a:srgbClr val="B6D7A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1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9703817" y="519382"/>
            <a:ext cx="1724983" cy="147808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1"/>
          <p:cNvSpPr txBox="1">
            <a:spLocks noGrp="1"/>
          </p:cNvSpPr>
          <p:nvPr>
            <p:ph type="title" idx="0"/>
          </p:nvPr>
        </p:nvSpPr>
        <p:spPr>
          <a:xfrm>
            <a:off x="1155799" y="342677"/>
            <a:ext cx="11303100" cy="939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Arial"/>
              <a:buNone/>
              <a:defRPr/>
            </a:pPr>
            <a:r>
              <a:rPr lang="ko-KR" sz="3000" b="1">
                <a:latin typeface="한컴 윤고딕 230"/>
                <a:ea typeface="한컴 윤고딕 230"/>
              </a:rPr>
              <a:t>모델 설명: mediapipe 객체 인식</a:t>
            </a:r>
            <a:endParaRPr lang="ko-KR" sz="3000" b="1">
              <a:latin typeface="한컴 윤고딕 230"/>
              <a:ea typeface="한컴 윤고딕 23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Arial"/>
              <a:buNone/>
              <a:defRPr/>
            </a:pPr>
            <a:r>
              <a:rPr lang="ko-KR" sz="3000" b="1">
                <a:latin typeface="한컴 윤고딕 230"/>
                <a:ea typeface="한컴 윤고딕 230"/>
              </a:rPr>
              <a:t> (landmark cordinates)</a:t>
            </a:r>
            <a:r>
              <a:rPr lang="ko-KR" sz="3000"/>
              <a:t> </a:t>
            </a:r>
            <a:endParaRPr sz="3000"/>
          </a:p>
        </p:txBody>
      </p:sp>
      <p:sp>
        <p:nvSpPr>
          <p:cNvPr id="266" name="Google Shape;266;p21"/>
          <p:cNvSpPr txBox="1"/>
          <p:nvPr/>
        </p:nvSpPr>
        <p:spPr>
          <a:xfrm>
            <a:off x="413650" y="16872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93C47D"/>
                </a:solidFill>
              </a:rPr>
              <a:t>04</a:t>
            </a:r>
            <a:endParaRPr b="1" sz="4300">
              <a:solidFill>
                <a:srgbClr val="93C47D"/>
              </a:solidFill>
            </a:endParaRPr>
          </a:p>
        </p:txBody>
      </p:sp>
      <p:sp>
        <p:nvSpPr>
          <p:cNvPr id="267" name="Google Shape;267;p21"/>
          <p:cNvSpPr txBox="1"/>
          <p:nvPr/>
        </p:nvSpPr>
        <p:spPr>
          <a:xfrm>
            <a:off x="337450" y="16872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B6D7A8"/>
                </a:solidFill>
              </a:rPr>
              <a:t>04</a:t>
            </a:r>
            <a:endParaRPr b="1" sz="4300">
              <a:solidFill>
                <a:srgbClr val="B6D7A8"/>
              </a:solidFill>
            </a:endParaRPr>
          </a:p>
        </p:txBody>
      </p:sp>
      <p:pic>
        <p:nvPicPr>
          <p:cNvPr id="268" name="Google Shape;268;p21"/>
          <p:cNvPicPr/>
          <p:nvPr/>
        </p:nvPicPr>
        <p:blipFill rotWithShape="1">
          <a:blip r:embed="rId4">
            <a:alphaModFix/>
          </a:blip>
          <a:srcRect l="14530" t="12080" r="12240" b="31130"/>
          <a:stretch>
            <a:fillRect/>
          </a:stretch>
        </p:blipFill>
        <p:spPr>
          <a:xfrm rot="19304722">
            <a:off x="552598" y="1888581"/>
            <a:ext cx="1124157" cy="96123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1"/>
          <p:cNvSpPr txBox="1"/>
          <p:nvPr/>
        </p:nvSpPr>
        <p:spPr>
          <a:xfrm>
            <a:off x="621049" y="1437650"/>
            <a:ext cx="1808643" cy="387324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>
                <a:latin typeface="한컴 윤고딕 230"/>
                <a:ea typeface="한컴 윤고딕 230"/>
              </a:rPr>
              <a:t>label 0  :  저는</a:t>
            </a:r>
            <a:endParaRPr>
              <a:latin typeface="한컴 윤고딕 230"/>
              <a:ea typeface="한컴 윤고딕 230"/>
            </a:endParaRPr>
          </a:p>
        </p:txBody>
      </p:sp>
      <p:pic>
        <p:nvPicPr>
          <p:cNvPr id="270" name="Google Shape;270;p21"/>
          <p:cNvPicPr/>
          <p:nvPr/>
        </p:nvPicPr>
        <p:blipFill rotWithShape="1">
          <a:blip r:embed="rId5">
            <a:alphaModFix/>
          </a:blip>
          <a:srcRect l="24290" t="14090" r="23830" b="31110"/>
          <a:stretch>
            <a:fillRect/>
          </a:stretch>
        </p:blipFill>
        <p:spPr>
          <a:xfrm rot="10800000">
            <a:off x="647950" y="4491051"/>
            <a:ext cx="1102794" cy="128405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/>
          <p:nvPr/>
        </p:nvSpPr>
        <p:spPr>
          <a:xfrm>
            <a:off x="621050" y="3723650"/>
            <a:ext cx="1625135" cy="6063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>
                <a:latin typeface="한컴 윤고딕 230"/>
                <a:ea typeface="한컴 윤고딕 230"/>
              </a:rPr>
              <a:t>label 1,  2  :  이번</a:t>
            </a:r>
            <a:endParaRPr>
              <a:latin typeface="한컴 윤고딕 230"/>
              <a:ea typeface="한컴 윤고딕 230"/>
            </a:endParaRPr>
          </a:p>
        </p:txBody>
      </p:sp>
      <p:pic>
        <p:nvPicPr>
          <p:cNvPr id="272" name="Google Shape;272;p21"/>
          <p:cNvPicPr/>
          <p:nvPr/>
        </p:nvPicPr>
        <p:blipFill rotWithShape="1">
          <a:blip r:embed="rId6">
            <a:alphaModFix/>
          </a:blip>
          <a:srcRect l="9270" t="3930" r="11740" b="19610"/>
          <a:stretch>
            <a:fillRect/>
          </a:stretch>
        </p:blipFill>
        <p:spPr>
          <a:xfrm rot="19617802">
            <a:off x="2828621" y="2474939"/>
            <a:ext cx="818552" cy="87358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1"/>
          <p:cNvSpPr txBox="1"/>
          <p:nvPr/>
        </p:nvSpPr>
        <p:spPr>
          <a:xfrm>
            <a:off x="2687975" y="1437650"/>
            <a:ext cx="1381953" cy="6063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>
                <a:latin typeface="한컴 윤고딕 230"/>
                <a:ea typeface="한컴 윤고딕 230"/>
              </a:rPr>
              <a:t>label 3, 4  :  발표</a:t>
            </a:r>
            <a:endParaRPr>
              <a:latin typeface="한컴 윤고딕 230"/>
              <a:ea typeface="한컴 윤고딕 230"/>
            </a:endParaRPr>
          </a:p>
        </p:txBody>
      </p:sp>
      <p:pic>
        <p:nvPicPr>
          <p:cNvPr id="274" name="Google Shape;274;p21"/>
          <p:cNvPicPr/>
          <p:nvPr/>
        </p:nvPicPr>
        <p:blipFill rotWithShape="1">
          <a:blip r:embed="rId7">
            <a:alphaModFix/>
          </a:blip>
          <a:srcRect l="23510" t="9920" r="29410" b="29540"/>
          <a:stretch>
            <a:fillRect/>
          </a:stretch>
        </p:blipFill>
        <p:spPr>
          <a:xfrm>
            <a:off x="3563835" y="1777049"/>
            <a:ext cx="596185" cy="84518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1"/>
          <p:cNvSpPr txBox="1"/>
          <p:nvPr/>
        </p:nvSpPr>
        <p:spPr>
          <a:xfrm>
            <a:off x="2686650" y="3723650"/>
            <a:ext cx="1476569" cy="6063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>
                <a:latin typeface="한컴 윤고딕 230"/>
                <a:ea typeface="한컴 윤고딕 230"/>
              </a:rPr>
              <a:t>label 5, 6  :  질문</a:t>
            </a:r>
            <a:endParaRPr>
              <a:latin typeface="한컴 윤고딕 230"/>
              <a:ea typeface="한컴 윤고딕 230"/>
            </a:endParaRPr>
          </a:p>
        </p:txBody>
      </p:sp>
      <p:pic>
        <p:nvPicPr>
          <p:cNvPr id="276" name="Google Shape;276;p21"/>
          <p:cNvPicPr/>
          <p:nvPr/>
        </p:nvPicPr>
        <p:blipFill rotWithShape="1">
          <a:blip r:embed="rId8">
            <a:alphaModFix/>
          </a:blip>
          <a:srcRect l="22060" t="4920" r="21240" b="22330"/>
          <a:stretch>
            <a:fillRect/>
          </a:stretch>
        </p:blipFill>
        <p:spPr>
          <a:xfrm rot="624312">
            <a:off x="2899769" y="4090179"/>
            <a:ext cx="750327" cy="1061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1"/>
          <p:cNvPicPr/>
          <p:nvPr/>
        </p:nvPicPr>
        <p:blipFill rotWithShape="1">
          <a:blip r:embed="rId9">
            <a:alphaModFix/>
          </a:blip>
          <a:srcRect l="8990" t="14720" r="7310" b="32910"/>
          <a:stretch>
            <a:fillRect/>
          </a:stretch>
        </p:blipFill>
        <p:spPr>
          <a:xfrm rot="16200000">
            <a:off x="2678265" y="5538534"/>
            <a:ext cx="1284419" cy="72884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1"/>
          <p:cNvSpPr/>
          <p:nvPr/>
        </p:nvSpPr>
        <p:spPr>
          <a:xfrm>
            <a:off x="3859650" y="4667200"/>
            <a:ext cx="380225" cy="987086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a86e8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79" name="Google Shape;279;p21"/>
          <p:cNvSpPr txBox="1"/>
          <p:nvPr/>
        </p:nvSpPr>
        <p:spPr>
          <a:xfrm>
            <a:off x="5070000" y="1411925"/>
            <a:ext cx="1894768" cy="384474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>
                <a:latin typeface="한컴 윤고딕 230"/>
                <a:ea typeface="한컴 윤고딕 230"/>
              </a:rPr>
              <a:t>label 7, 8  :  응답과</a:t>
            </a:r>
            <a:endParaRPr>
              <a:latin typeface="한컴 윤고딕 230"/>
              <a:ea typeface="한컴 윤고딕 230"/>
            </a:endParaRPr>
          </a:p>
        </p:txBody>
      </p:sp>
      <p:pic>
        <p:nvPicPr>
          <p:cNvPr id="280" name="Google Shape;280;p21"/>
          <p:cNvPicPr/>
          <p:nvPr/>
        </p:nvPicPr>
        <p:blipFill rotWithShape="1">
          <a:blip r:embed="rId10">
            <a:alphaModFix/>
          </a:blip>
          <a:srcRect l="10350" t="3910" r="49150" b="23480"/>
          <a:stretch>
            <a:fillRect/>
          </a:stretch>
        </p:blipFill>
        <p:spPr>
          <a:xfrm rot="2009133" flipH="1">
            <a:off x="5783074" y="1989741"/>
            <a:ext cx="653213" cy="129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/>
          <p:nvPr/>
        </p:nvPicPr>
        <p:blipFill rotWithShape="1">
          <a:blip r:embed="rId11">
            <a:alphaModFix/>
          </a:blip>
          <a:srcRect l="14810" r="15930" b="18170"/>
          <a:stretch>
            <a:fillRect/>
          </a:stretch>
        </p:blipFill>
        <p:spPr>
          <a:xfrm flipH="1">
            <a:off x="4982163" y="1704947"/>
            <a:ext cx="728848" cy="94948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1"/>
          <p:cNvSpPr txBox="1"/>
          <p:nvPr/>
        </p:nvSpPr>
        <p:spPr>
          <a:xfrm>
            <a:off x="5040650" y="3723650"/>
            <a:ext cx="1648895" cy="6063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>
                <a:latin typeface="한컴 윤고딕 230"/>
                <a:ea typeface="한컴 윤고딕 230"/>
              </a:rPr>
              <a:t>label 9, 10  :  요약을</a:t>
            </a:r>
            <a:endParaRPr>
              <a:latin typeface="한컴 윤고딕 230"/>
              <a:ea typeface="한컴 윤고딕 230"/>
            </a:endParaRPr>
          </a:p>
        </p:txBody>
      </p:sp>
      <p:pic>
        <p:nvPicPr>
          <p:cNvPr id="283" name="Google Shape;283;p21"/>
          <p:cNvPicPr/>
          <p:nvPr/>
        </p:nvPicPr>
        <p:blipFill rotWithShape="1">
          <a:blip r:embed="rId12">
            <a:alphaModFix/>
          </a:blip>
          <a:srcRect t="10010" b="22450"/>
          <a:stretch>
            <a:fillRect/>
          </a:stretch>
        </p:blipFill>
        <p:spPr>
          <a:xfrm rot="10800000">
            <a:off x="4695150" y="4452300"/>
            <a:ext cx="1724474" cy="1284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1"/>
          <p:cNvPicPr/>
          <p:nvPr/>
        </p:nvPicPr>
        <p:blipFill rotWithShape="1">
          <a:blip r:embed="rId13">
            <a:alphaModFix/>
          </a:blip>
          <a:srcRect b="17090"/>
          <a:stretch>
            <a:fillRect/>
          </a:stretch>
        </p:blipFill>
        <p:spPr>
          <a:xfrm flipH="1">
            <a:off x="7860050" y="2546974"/>
            <a:ext cx="1038750" cy="94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1"/>
          <p:cNvSpPr txBox="1"/>
          <p:nvPr/>
        </p:nvSpPr>
        <p:spPr>
          <a:xfrm>
            <a:off x="7357850" y="1437650"/>
            <a:ext cx="1552711" cy="6063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>
                <a:latin typeface="한컴 윤고딕 230"/>
                <a:ea typeface="한컴 윤고딕 230"/>
              </a:rPr>
              <a:t>label 11. 12  :   맡은</a:t>
            </a:r>
            <a:endParaRPr>
              <a:latin typeface="한컴 윤고딕 230"/>
              <a:ea typeface="한컴 윤고딕 230"/>
            </a:endParaRPr>
          </a:p>
        </p:txBody>
      </p:sp>
      <p:pic>
        <p:nvPicPr>
          <p:cNvPr id="286" name="Google Shape;286;p21"/>
          <p:cNvPicPr/>
          <p:nvPr/>
        </p:nvPicPr>
        <p:blipFill rotWithShape="1">
          <a:blip r:embed="rId14">
            <a:alphaModFix/>
          </a:blip>
          <a:srcRect l="20840" r="18470" b="19020"/>
          <a:stretch>
            <a:fillRect/>
          </a:stretch>
        </p:blipFill>
        <p:spPr>
          <a:xfrm flipH="1">
            <a:off x="7137900" y="1704950"/>
            <a:ext cx="832386" cy="122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1"/>
          <p:cNvSpPr/>
          <p:nvPr/>
        </p:nvSpPr>
        <p:spPr>
          <a:xfrm rot="18435984">
            <a:off x="8288472" y="1814340"/>
            <a:ext cx="483384" cy="916626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88" name="Google Shape;288;p21"/>
          <p:cNvSpPr txBox="1"/>
          <p:nvPr/>
        </p:nvSpPr>
        <p:spPr>
          <a:xfrm>
            <a:off x="7369175" y="3723650"/>
            <a:ext cx="1724474" cy="60639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>
                <a:latin typeface="한컴 윤고딕 230"/>
                <a:ea typeface="한컴 윤고딕 230"/>
              </a:rPr>
              <a:t>label 13, 14  :  담당자</a:t>
            </a:r>
            <a:endParaRPr>
              <a:latin typeface="한컴 윤고딕 230"/>
              <a:ea typeface="한컴 윤고딕 230"/>
            </a:endParaRPr>
          </a:p>
        </p:txBody>
      </p:sp>
      <p:pic>
        <p:nvPicPr>
          <p:cNvPr id="289" name="Google Shape;289;p21"/>
          <p:cNvPicPr/>
          <p:nvPr/>
        </p:nvPicPr>
        <p:blipFill rotWithShape="1">
          <a:blip r:embed="rId15">
            <a:alphaModFix/>
          </a:blip>
          <a:srcRect l="25590" t="12310" r="17980" b="15310"/>
          <a:stretch>
            <a:fillRect/>
          </a:stretch>
        </p:blipFill>
        <p:spPr>
          <a:xfrm rot="19532222">
            <a:off x="7380549" y="4692695"/>
            <a:ext cx="860214" cy="120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1"/>
          <p:cNvPicPr/>
          <p:nvPr/>
        </p:nvPicPr>
        <p:blipFill rotWithShape="1">
          <a:blip r:embed="rId16">
            <a:alphaModFix/>
          </a:blip>
          <a:srcRect l="25590" t="12310" r="17980" b="15310"/>
          <a:stretch>
            <a:fillRect/>
          </a:stretch>
        </p:blipFill>
        <p:spPr>
          <a:xfrm rot="2327719" flipH="1">
            <a:off x="8364088" y="4578734"/>
            <a:ext cx="857155" cy="121259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1"/>
          <p:cNvSpPr txBox="1"/>
          <p:nvPr/>
        </p:nvSpPr>
        <p:spPr>
          <a:xfrm>
            <a:off x="10159125" y="2666325"/>
            <a:ext cx="1552712" cy="60644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>
                <a:latin typeface="한컴 윤고딕 230"/>
                <a:ea typeface="한컴 윤고딕 230"/>
              </a:rPr>
              <a:t>label 15  :   입니다</a:t>
            </a:r>
            <a:endParaRPr>
              <a:latin typeface="한컴 윤고딕 230"/>
              <a:ea typeface="한컴 윤고딕 230"/>
            </a:endParaRPr>
          </a:p>
        </p:txBody>
      </p:sp>
      <p:pic>
        <p:nvPicPr>
          <p:cNvPr id="292" name="Google Shape;292;p21"/>
          <p:cNvPicPr/>
          <p:nvPr/>
        </p:nvPicPr>
        <p:blipFill rotWithShape="1">
          <a:blip r:embed="rId17">
            <a:alphaModFix/>
          </a:blip>
          <a:srcRect l="20930" r="21000" b="14180"/>
          <a:stretch>
            <a:fillRect/>
          </a:stretch>
        </p:blipFill>
        <p:spPr>
          <a:xfrm rot="10800000" flipH="1">
            <a:off x="11024724" y="3556476"/>
            <a:ext cx="1129117" cy="184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/>
          <p:nvPr/>
        </p:nvPicPr>
        <p:blipFill rotWithShape="1">
          <a:blip r:embed="rId18">
            <a:alphaModFix/>
          </a:blip>
          <a:srcRect l="16050" t="2250" r="14740" b="22120"/>
          <a:stretch>
            <a:fillRect/>
          </a:stretch>
        </p:blipFill>
        <p:spPr>
          <a:xfrm rot="10800000">
            <a:off x="9504601" y="3066525"/>
            <a:ext cx="1372283" cy="165359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/>
          <p:nvPr/>
        </p:nvSpPr>
        <p:spPr>
          <a:xfrm>
            <a:off x="10792775" y="3273575"/>
            <a:ext cx="689251" cy="25439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"/>
          <p:cNvSpPr txBox="1">
            <a:spLocks noGrp="1"/>
          </p:cNvSpPr>
          <p:nvPr>
            <p:ph type="title" idx="0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Arial"/>
              <a:buNone/>
              <a:defRPr/>
            </a:pPr>
            <a:r>
              <a:rPr lang="ko-KR" sz="3000" b="1"/>
              <a:t>      </a:t>
            </a:r>
            <a:r>
              <a:rPr lang="ko-KR" sz="3000" b="1">
                <a:latin typeface="한컴 윤고딕 230"/>
                <a:ea typeface="한컴 윤고딕 230"/>
              </a:rPr>
              <a:t>데이터 학습 방법</a:t>
            </a:r>
            <a:r>
              <a:rPr lang="ko-KR"/>
              <a:t> </a:t>
            </a:r>
            <a:endParaRPr/>
          </a:p>
        </p:txBody>
      </p:sp>
      <p:pic>
        <p:nvPicPr>
          <p:cNvPr id="300" name="Google Shape;300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799" y="1219198"/>
            <a:ext cx="4960939" cy="496093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2"/>
          <p:cNvSpPr txBox="1"/>
          <p:nvPr/>
        </p:nvSpPr>
        <p:spPr>
          <a:xfrm>
            <a:off x="5612250" y="1219197"/>
            <a:ext cx="6277499" cy="282700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한컴 윤고딕 230"/>
                <a:ea typeface="한컴 윤고딕 230"/>
              </a:rPr>
              <a:t>데이터 수집 과정</a:t>
            </a:r>
            <a:endParaRPr lang="ko-KR" sz="1800" b="0" i="0" u="none" strike="noStrike" cap="none">
              <a:solidFill>
                <a:schemeClr val="dk1"/>
              </a:solidFill>
              <a:latin typeface="한컴 윤고딕 230"/>
              <a:ea typeface="한컴 윤고딕 23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한컴 윤고딕 230"/>
                <a:ea typeface="한컴 윤고딕 230"/>
              </a:rPr>
              <a:t>수화 라벨링 및 카메라 hand 좌표 값 저장 </a:t>
            </a:r>
            <a:endParaRPr lang="ko-KR" sz="1800" b="0" i="0" u="none" strike="noStrike" cap="none">
              <a:solidFill>
                <a:schemeClr val="dk1"/>
              </a:solidFill>
              <a:latin typeface="한컴 윤고딕 230"/>
              <a:ea typeface="한컴 윤고딕 23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한컴 윤고딕 230"/>
                <a:ea typeface="한컴 윤고딕 230"/>
              </a:rPr>
              <a:t>사진은 &lt;이쁘다&gt; 한손 수화어 라벨링 </a:t>
            </a:r>
            <a:endParaRPr lang="ko-KR" sz="1800" b="0" i="0" u="none" strike="noStrike" cap="none">
              <a:solidFill>
                <a:schemeClr val="dk1"/>
              </a:solidFill>
              <a:latin typeface="한컴 윤고딕 230"/>
              <a:ea typeface="한컴 윤고딕 23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한컴 윤고딕 230"/>
              <a:ea typeface="한컴 윤고딕 23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한컴 윤고딕 230"/>
                <a:ea typeface="한컴 윤고딕 230"/>
              </a:rPr>
              <a:t>(1~9)범위 라벨링 거친 데이터 조합으로 다양한 단어 출력가능</a:t>
            </a:r>
            <a:endParaRPr lang="ko-KR" sz="1800" b="0" i="0" u="none" strike="noStrike" cap="none">
              <a:solidFill>
                <a:schemeClr val="dk1"/>
              </a:solidFill>
              <a:latin typeface="한컴 윤고딕 230"/>
              <a:ea typeface="한컴 윤고딕 23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한컴 윤고딕 230"/>
              <a:ea typeface="한컴 윤고딕 23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한컴 윤고딕 230"/>
                <a:ea typeface="한컴 윤고딕 230"/>
              </a:rPr>
              <a:t>예) 라벨링 (1,2) 동시 출력시 &lt;</a:t>
            </a:r>
            <a:r>
              <a:rPr lang="ko-KR" sz="1800">
                <a:solidFill>
                  <a:schemeClr val="dk1"/>
                </a:solidFill>
                <a:latin typeface="한컴 윤고딕 230"/>
                <a:ea typeface="한컴 윤고딕 230"/>
              </a:rPr>
              <a:t>이번</a:t>
            </a:r>
            <a:r>
              <a:rPr lang="ko-KR" sz="1800" b="0" i="0" u="none" strike="noStrike" cap="none">
                <a:solidFill>
                  <a:schemeClr val="dk1"/>
                </a:solidFill>
                <a:latin typeface="한컴 윤고딕 230"/>
                <a:ea typeface="한컴 윤고딕 230"/>
              </a:rPr>
              <a:t>&gt; 제시어 출력 </a:t>
            </a:r>
            <a:endParaRPr lang="ko-KR" sz="1800" b="0" i="0" u="none" strike="noStrike" cap="none">
              <a:solidFill>
                <a:schemeClr val="dk1"/>
              </a:solidFill>
              <a:latin typeface="한컴 윤고딕 230"/>
              <a:ea typeface="한컴 윤고딕 23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한컴 윤고딕 230"/>
                <a:ea typeface="한컴 윤고딕 230"/>
              </a:rPr>
              <a:t>왼손 라벨 오른손 라벨 관계없이 동시 검출시 데이터 출력</a:t>
            </a:r>
            <a:endParaRPr lang="ko-KR" sz="1800" b="0" i="0" u="none" strike="noStrike" cap="none">
              <a:solidFill>
                <a:schemeClr val="dk1"/>
              </a:solidFill>
              <a:latin typeface="한컴 윤고딕 230"/>
              <a:ea typeface="한컴 윤고딕 23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1800" b="0" i="0" u="none" strike="noStrike" cap="none">
                <a:solidFill>
                  <a:schemeClr val="dk1"/>
                </a:solidFill>
                <a:latin typeface="한컴 윤고딕 230"/>
                <a:ea typeface="한컴 윤고딕 230"/>
              </a:rPr>
              <a:t>csv file 로 저장</a:t>
            </a:r>
            <a:endParaRPr lang="ko-KR"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2250" y="5114000"/>
            <a:ext cx="6461299" cy="10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2"/>
          <p:cNvSpPr txBox="1"/>
          <p:nvPr/>
        </p:nvSpPr>
        <p:spPr>
          <a:xfrm>
            <a:off x="427750" y="18007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93C47D"/>
                </a:solidFill>
              </a:rPr>
              <a:t>04</a:t>
            </a:r>
            <a:endParaRPr b="1" sz="4300">
              <a:solidFill>
                <a:srgbClr val="93C47D"/>
              </a:solidFill>
            </a:endParaRPr>
          </a:p>
        </p:txBody>
      </p:sp>
      <p:sp>
        <p:nvSpPr>
          <p:cNvPr id="304" name="Google Shape;304;p22"/>
          <p:cNvSpPr txBox="1"/>
          <p:nvPr/>
        </p:nvSpPr>
        <p:spPr>
          <a:xfrm>
            <a:off x="351550" y="180075"/>
            <a:ext cx="102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B6D7A8"/>
                </a:solidFill>
              </a:rPr>
              <a:t>04</a:t>
            </a:r>
            <a:endParaRPr b="1" sz="4300">
              <a:solidFill>
                <a:srgbClr val="B6D7A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교차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4a45ff"/>
      </a:hlink>
      <a:folHlink>
        <a:srgbClr val="be27b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rgbClr val="000000"/>
      </a:dk1>
      <a:lt1>
        <a:srgbClr val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339</ep:Words>
  <ep:PresentationFormat/>
  <ep:Paragraphs>197</ep:Paragraphs>
  <ep:Slides>18</ep:Slides>
  <ep:Notes>18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교차</vt:lpstr>
      <vt:lpstr>손가락 마디 좌표를 이용한  수화 학습모델</vt:lpstr>
      <vt:lpstr>슬라이드 2</vt:lpstr>
      <vt:lpstr>프로젝트 개요</vt:lpstr>
      <vt:lpstr>프로젝트 개요</vt:lpstr>
      <vt:lpstr>프로젝트 개요</vt:lpstr>
      <vt:lpstr>프로젝트 구성 및 역할</vt:lpstr>
      <vt:lpstr>프로젝트 수행 절차</vt:lpstr>
      <vt:lpstr>모델 설명: mediapipe 객체 인식  (landmark cordinates)</vt:lpstr>
      <vt:lpstr>데이터 학습 방법</vt:lpstr>
      <vt:lpstr>슬라이드 10</vt:lpstr>
      <vt:lpstr>Confusion Matrix</vt:lpstr>
      <vt:lpstr>슬라이드 12</vt:lpstr>
      <vt:lpstr>시연 영상</vt:lpstr>
      <vt:lpstr>수행 과정 중 나타난 문제점</vt:lpstr>
      <vt:lpstr>한계점 및 향후 개선 방향</vt:lpstr>
      <vt:lpstr>한계점 및 향후 개선 방향</vt:lpstr>
      <vt:lpstr>출처 및 참고 문헌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tpqhr</cp:lastModifiedBy>
  <dcterms:modified xsi:type="dcterms:W3CDTF">2022-07-04T00:24:40.775</dcterms:modified>
  <cp:revision>59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